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2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5" r:id="rId20"/>
    <p:sldId id="276" r:id="rId21"/>
    <p:sldId id="277" r:id="rId22"/>
    <p:sldId id="278" r:id="rId23"/>
    <p:sldId id="281" r:id="rId24"/>
    <p:sldId id="280" r:id="rId25"/>
    <p:sldId id="282" r:id="rId26"/>
    <p:sldId id="283" r:id="rId27"/>
    <p:sldId id="284" r:id="rId2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098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6A867-F1BC-4C70-BB2F-39542D286573}" type="datetimeFigureOut">
              <a:rPr lang="es-ES" smtClean="0"/>
              <a:pPr/>
              <a:t>16/05/2017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0CF11-8F61-47B4-AD35-CF52C7554D4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6A867-F1BC-4C70-BB2F-39542D286573}" type="datetimeFigureOut">
              <a:rPr lang="es-ES" smtClean="0"/>
              <a:pPr/>
              <a:t>16/05/2017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0CF11-8F61-47B4-AD35-CF52C7554D4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6A867-F1BC-4C70-BB2F-39542D286573}" type="datetimeFigureOut">
              <a:rPr lang="es-ES" smtClean="0"/>
              <a:pPr/>
              <a:t>16/05/2017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0CF11-8F61-47B4-AD35-CF52C7554D4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6A867-F1BC-4C70-BB2F-39542D286573}" type="datetimeFigureOut">
              <a:rPr lang="es-ES" smtClean="0"/>
              <a:pPr/>
              <a:t>16/05/2017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0CF11-8F61-47B4-AD35-CF52C7554D4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6A867-F1BC-4C70-BB2F-39542D286573}" type="datetimeFigureOut">
              <a:rPr lang="es-ES" smtClean="0"/>
              <a:pPr/>
              <a:t>16/05/2017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0CF11-8F61-47B4-AD35-CF52C7554D4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6A867-F1BC-4C70-BB2F-39542D286573}" type="datetimeFigureOut">
              <a:rPr lang="es-ES" smtClean="0"/>
              <a:pPr/>
              <a:t>16/05/2017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0CF11-8F61-47B4-AD35-CF52C7554D4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6A867-F1BC-4C70-BB2F-39542D286573}" type="datetimeFigureOut">
              <a:rPr lang="es-ES" smtClean="0"/>
              <a:pPr/>
              <a:t>16/05/2017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0CF11-8F61-47B4-AD35-CF52C7554D4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6A867-F1BC-4C70-BB2F-39542D286573}" type="datetimeFigureOut">
              <a:rPr lang="es-ES" smtClean="0"/>
              <a:pPr/>
              <a:t>16/05/2017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0CF11-8F61-47B4-AD35-CF52C7554D4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6A867-F1BC-4C70-BB2F-39542D286573}" type="datetimeFigureOut">
              <a:rPr lang="es-ES" smtClean="0"/>
              <a:pPr/>
              <a:t>16/05/2017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0CF11-8F61-47B4-AD35-CF52C7554D4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6A867-F1BC-4C70-BB2F-39542D286573}" type="datetimeFigureOut">
              <a:rPr lang="es-ES" smtClean="0"/>
              <a:pPr/>
              <a:t>16/05/2017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0CF11-8F61-47B4-AD35-CF52C7554D4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6A867-F1BC-4C70-BB2F-39542D286573}" type="datetimeFigureOut">
              <a:rPr lang="es-ES" smtClean="0"/>
              <a:pPr/>
              <a:t>16/05/2017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0CF11-8F61-47B4-AD35-CF52C7554D4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46A867-F1BC-4C70-BB2F-39542D286573}" type="datetimeFigureOut">
              <a:rPr lang="es-ES" smtClean="0"/>
              <a:pPr/>
              <a:t>16/05/2017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0CF11-8F61-47B4-AD35-CF52C7554D4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5.png"/><Relationship Id="rId4" Type="http://schemas.openxmlformats.org/officeDocument/2006/relationships/image" Target="../media/image34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7.png"/><Relationship Id="rId4" Type="http://schemas.openxmlformats.org/officeDocument/2006/relationships/image" Target="../media/image3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620688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s-ES" b="1" dirty="0" smtClean="0"/>
              <a:t>RESALTAR TEXTOS EN GRÁFICOS</a:t>
            </a:r>
            <a:endParaRPr lang="es-ES" b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395536" y="620688"/>
            <a:ext cx="705678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/>
              <a:t>TITLE</a:t>
            </a:r>
            <a:r>
              <a:rPr lang="es-ES" sz="3200" dirty="0" smtClean="0"/>
              <a:t>   </a:t>
            </a:r>
            <a:r>
              <a:rPr lang="es-ES" sz="3200" dirty="0" smtClean="0">
                <a:solidFill>
                  <a:srgbClr val="00B050"/>
                </a:solidFill>
              </a:rPr>
              <a:t>opciones</a:t>
            </a:r>
            <a:r>
              <a:rPr lang="es-ES" sz="3200" dirty="0" smtClean="0"/>
              <a:t>     ‘</a:t>
            </a:r>
            <a:r>
              <a:rPr lang="es-ES" sz="3200" dirty="0" smtClean="0">
                <a:solidFill>
                  <a:srgbClr val="FF0000"/>
                </a:solidFill>
              </a:rPr>
              <a:t>Texto</a:t>
            </a:r>
            <a:r>
              <a:rPr lang="es-ES" sz="3200" dirty="0" smtClean="0"/>
              <a:t>’ ;</a:t>
            </a:r>
          </a:p>
          <a:p>
            <a:r>
              <a:rPr lang="es-ES" sz="3200" b="1" dirty="0" smtClean="0"/>
              <a:t>FOOTNOTE</a:t>
            </a:r>
            <a:r>
              <a:rPr lang="es-ES" sz="3200" dirty="0" smtClean="0"/>
              <a:t>   </a:t>
            </a:r>
            <a:r>
              <a:rPr lang="es-ES" sz="3200" dirty="0" smtClean="0">
                <a:solidFill>
                  <a:srgbClr val="00B050"/>
                </a:solidFill>
              </a:rPr>
              <a:t>opcione</a:t>
            </a:r>
            <a:r>
              <a:rPr lang="es-ES" sz="3200" dirty="0" smtClean="0"/>
              <a:t>s  ‘</a:t>
            </a:r>
            <a:r>
              <a:rPr lang="es-ES" sz="3200" dirty="0" smtClean="0">
                <a:solidFill>
                  <a:srgbClr val="FF0000"/>
                </a:solidFill>
              </a:rPr>
              <a:t>Texto</a:t>
            </a:r>
            <a:r>
              <a:rPr lang="es-ES" sz="3200" dirty="0" smtClean="0"/>
              <a:t>’; </a:t>
            </a:r>
          </a:p>
          <a:p>
            <a:r>
              <a:rPr lang="es-ES" sz="3200" b="1" dirty="0" smtClean="0"/>
              <a:t>NOTE</a:t>
            </a:r>
            <a:r>
              <a:rPr lang="es-ES" sz="3200" dirty="0" smtClean="0"/>
              <a:t>   </a:t>
            </a:r>
            <a:r>
              <a:rPr lang="es-ES" sz="3200" dirty="0" smtClean="0">
                <a:solidFill>
                  <a:srgbClr val="00B050"/>
                </a:solidFill>
              </a:rPr>
              <a:t>opciones</a:t>
            </a:r>
            <a:r>
              <a:rPr lang="es-ES" sz="3200" dirty="0" smtClean="0"/>
              <a:t>  ‘</a:t>
            </a:r>
            <a:r>
              <a:rPr lang="es-ES" sz="3200" dirty="0" smtClean="0">
                <a:solidFill>
                  <a:srgbClr val="FF0000"/>
                </a:solidFill>
              </a:rPr>
              <a:t>Texto</a:t>
            </a:r>
            <a:r>
              <a:rPr lang="es-ES" sz="3200" dirty="0" smtClean="0"/>
              <a:t>’; </a:t>
            </a:r>
          </a:p>
          <a:p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395536" y="2060848"/>
            <a:ext cx="7776864" cy="480131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_tradnl" sz="2400" b="1" dirty="0" smtClean="0"/>
              <a:t>F</a:t>
            </a:r>
            <a:r>
              <a:rPr lang="es-ES_tradnl" sz="2400" dirty="0" smtClean="0"/>
              <a:t> = tipo  de  fuente  </a:t>
            </a:r>
          </a:p>
          <a:p>
            <a:r>
              <a:rPr lang="es-ES_tradnl" sz="2400" b="1" dirty="0" smtClean="0"/>
              <a:t>H</a:t>
            </a:r>
            <a:r>
              <a:rPr lang="es-ES_tradnl" sz="2400" dirty="0" smtClean="0"/>
              <a:t> = n </a:t>
            </a:r>
          </a:p>
          <a:p>
            <a:r>
              <a:rPr lang="es-ES_tradnl" sz="2400" b="1" dirty="0" smtClean="0"/>
              <a:t>C</a:t>
            </a:r>
            <a:r>
              <a:rPr lang="es-ES_tradnl" sz="2400" dirty="0" smtClean="0"/>
              <a:t>  </a:t>
            </a:r>
            <a:r>
              <a:rPr lang="es-ES_tradnl" sz="2400" dirty="0"/>
              <a:t>= color   	</a:t>
            </a:r>
            <a:endParaRPr lang="es-ES_tradnl" sz="2400" dirty="0" smtClean="0"/>
          </a:p>
          <a:p>
            <a:r>
              <a:rPr lang="es-ES_tradnl" sz="2400" b="1" dirty="0" smtClean="0"/>
              <a:t>U</a:t>
            </a:r>
            <a:r>
              <a:rPr lang="es-ES_tradnl" sz="2400" dirty="0" smtClean="0"/>
              <a:t> =(0,1,2,3)   	</a:t>
            </a:r>
            <a:endParaRPr lang="es-ES" sz="2400" dirty="0" smtClean="0"/>
          </a:p>
          <a:p>
            <a:r>
              <a:rPr lang="es-ES_tradnl" sz="2400" b="1" dirty="0" smtClean="0"/>
              <a:t>J</a:t>
            </a:r>
            <a:r>
              <a:rPr lang="es-ES_tradnl" sz="2400" dirty="0" smtClean="0"/>
              <a:t> = (l,  r,  c)</a:t>
            </a:r>
          </a:p>
          <a:p>
            <a:r>
              <a:rPr lang="es-ES_tradnl" sz="2400" b="1" dirty="0" smtClean="0"/>
              <a:t>LS</a:t>
            </a:r>
            <a:r>
              <a:rPr lang="es-ES_tradnl" sz="2400" dirty="0" smtClean="0"/>
              <a:t> </a:t>
            </a:r>
            <a:r>
              <a:rPr lang="es-ES_tradnl" sz="2400" dirty="0"/>
              <a:t>= n  </a:t>
            </a:r>
            <a:endParaRPr lang="es-ES_tradnl" sz="2400" dirty="0" smtClean="0"/>
          </a:p>
          <a:p>
            <a:r>
              <a:rPr lang="es-ES_tradnl" sz="2400" b="1" dirty="0" smtClean="0"/>
              <a:t>ANGLE</a:t>
            </a:r>
            <a:r>
              <a:rPr lang="es-ES_tradnl" sz="2400" dirty="0" smtClean="0"/>
              <a:t> </a:t>
            </a:r>
            <a:r>
              <a:rPr lang="es-ES_tradnl" sz="2400" dirty="0"/>
              <a:t>= </a:t>
            </a:r>
            <a:r>
              <a:rPr lang="es-ES_tradnl" sz="2400" dirty="0" err="1"/>
              <a:t>angulo</a:t>
            </a:r>
            <a:r>
              <a:rPr lang="es-ES_tradnl" sz="2400" dirty="0"/>
              <a:t> (‑</a:t>
            </a:r>
            <a:r>
              <a:rPr lang="es-ES_tradnl" sz="2400" dirty="0" smtClean="0"/>
              <a:t>90 </a:t>
            </a:r>
            <a:r>
              <a:rPr lang="es-ES_tradnl" sz="2400" dirty="0" err="1" smtClean="0"/>
              <a:t>dcha</a:t>
            </a:r>
            <a:r>
              <a:rPr lang="es-ES_tradnl" sz="2400" dirty="0" smtClean="0"/>
              <a:t> , </a:t>
            </a:r>
            <a:r>
              <a:rPr lang="es-ES_tradnl" sz="2400" dirty="0"/>
              <a:t>+</a:t>
            </a:r>
            <a:r>
              <a:rPr lang="es-ES_tradnl" sz="2400" dirty="0" smtClean="0"/>
              <a:t>90 </a:t>
            </a:r>
            <a:r>
              <a:rPr lang="es-ES_tradnl" sz="2400" dirty="0" err="1" smtClean="0"/>
              <a:t>izda</a:t>
            </a:r>
            <a:r>
              <a:rPr lang="es-ES_tradnl" sz="2400" dirty="0" smtClean="0"/>
              <a:t>     al revés en </a:t>
            </a:r>
            <a:r>
              <a:rPr lang="es-ES_tradnl" sz="2400" dirty="0" err="1" smtClean="0"/>
              <a:t>footnote</a:t>
            </a:r>
            <a:r>
              <a:rPr lang="es-ES_tradnl" sz="2400" dirty="0" smtClean="0"/>
              <a:t>)</a:t>
            </a:r>
          </a:p>
          <a:p>
            <a:r>
              <a:rPr lang="es-ES_tradnl" sz="2400" b="1" dirty="0" smtClean="0"/>
              <a:t>LA  </a:t>
            </a:r>
            <a:r>
              <a:rPr lang="es-ES_tradnl" sz="2400" dirty="0" smtClean="0"/>
              <a:t>(parecido al anterior, solo varia en los limites 90 y -90)</a:t>
            </a:r>
            <a:endParaRPr lang="es-ES_tradnl" sz="2400" b="1" dirty="0" smtClean="0"/>
          </a:p>
          <a:p>
            <a:r>
              <a:rPr lang="es-ES_tradnl" sz="2400" b="1" dirty="0" smtClean="0"/>
              <a:t>R</a:t>
            </a:r>
            <a:r>
              <a:rPr lang="es-ES_tradnl" sz="2400" dirty="0" smtClean="0"/>
              <a:t> </a:t>
            </a:r>
            <a:r>
              <a:rPr lang="es-ES_tradnl" sz="2400" dirty="0"/>
              <a:t>= </a:t>
            </a:r>
            <a:r>
              <a:rPr lang="es-ES_tradnl" sz="2400" dirty="0" err="1"/>
              <a:t>angulo</a:t>
            </a:r>
            <a:r>
              <a:rPr lang="es-ES_tradnl" sz="2400" dirty="0"/>
              <a:t>  </a:t>
            </a:r>
            <a:r>
              <a:rPr lang="es-ES_tradnl" sz="2400" dirty="0" smtClean="0"/>
              <a:t>de las letras   </a:t>
            </a:r>
            <a:r>
              <a:rPr lang="es-ES_tradnl" sz="2400" dirty="0"/>
              <a:t>	</a:t>
            </a:r>
            <a:endParaRPr lang="es-ES_tradnl" sz="2400" dirty="0" smtClean="0"/>
          </a:p>
          <a:p>
            <a:r>
              <a:rPr lang="es-ES_tradnl" sz="2400" b="1" dirty="0" smtClean="0"/>
              <a:t>BOX</a:t>
            </a:r>
            <a:r>
              <a:rPr lang="es-ES_tradnl" sz="2400" dirty="0" smtClean="0"/>
              <a:t> </a:t>
            </a:r>
            <a:r>
              <a:rPr lang="es-ES_tradnl" sz="2400" dirty="0"/>
              <a:t>= 0,1,2,3, 	</a:t>
            </a:r>
            <a:endParaRPr lang="es-ES_tradnl" sz="2400" dirty="0" smtClean="0"/>
          </a:p>
          <a:p>
            <a:r>
              <a:rPr lang="es-ES_tradnl" sz="2400" b="1" dirty="0" smtClean="0"/>
              <a:t>BC </a:t>
            </a:r>
            <a:r>
              <a:rPr lang="es-ES_tradnl" sz="2400" dirty="0"/>
              <a:t>= color  </a:t>
            </a:r>
            <a:endParaRPr lang="es-ES_tradnl" sz="2400" dirty="0" smtClean="0"/>
          </a:p>
          <a:p>
            <a:r>
              <a:rPr lang="es-ES_tradnl" sz="2400" b="1" dirty="0" smtClean="0"/>
              <a:t>BS </a:t>
            </a:r>
            <a:r>
              <a:rPr lang="es-ES_tradnl" sz="2400" dirty="0"/>
              <a:t>= n </a:t>
            </a:r>
            <a:endParaRPr lang="es-ES_tradnl" sz="2400" dirty="0" smtClean="0"/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20688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s-ES" b="1" dirty="0" smtClean="0"/>
              <a:t>PROCEDIMIENTOS GRÁFICOS</a:t>
            </a:r>
            <a:endParaRPr lang="es-ES" b="1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932118"/>
            <a:ext cx="4680520" cy="799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10125" y="764704"/>
            <a:ext cx="4333875" cy="562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Elipse"/>
          <p:cNvSpPr/>
          <p:nvPr/>
        </p:nvSpPr>
        <p:spPr>
          <a:xfrm>
            <a:off x="323528" y="2636912"/>
            <a:ext cx="3744416" cy="37444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s-ES" sz="3200" dirty="0" smtClean="0"/>
              <a:t>HISTOGRAMAS VERTICALES </a:t>
            </a:r>
          </a:p>
          <a:p>
            <a:pPr algn="ctr"/>
            <a:r>
              <a:rPr lang="es-ES" sz="3200" dirty="0" smtClean="0"/>
              <a:t>(SENTENCIA VBAR) </a:t>
            </a:r>
            <a:endParaRPr lang="es-E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20688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s-ES" b="1" dirty="0" smtClean="0"/>
              <a:t>PROCEDIMIENTOS GRÁFICOS</a:t>
            </a:r>
            <a:endParaRPr lang="es-ES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251520" y="764704"/>
            <a:ext cx="8640960" cy="594008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2330450" indent="-2330450"/>
            <a:r>
              <a:rPr lang="es-ES_tradnl" sz="2000" dirty="0"/>
              <a:t>SUMVAR= variable   	</a:t>
            </a:r>
            <a:r>
              <a:rPr lang="es-ES_tradnl" sz="2000" dirty="0" smtClean="0"/>
              <a:t>Indica </a:t>
            </a:r>
            <a:r>
              <a:rPr lang="es-ES" sz="2000" dirty="0" smtClean="0"/>
              <a:t>el </a:t>
            </a:r>
            <a:r>
              <a:rPr lang="es-ES" sz="2000" dirty="0"/>
              <a:t>contenido de cada gráfica.  </a:t>
            </a:r>
          </a:p>
          <a:p>
            <a:pPr marL="2330450" indent="-2330450"/>
            <a:r>
              <a:rPr lang="es-ES_tradnl" sz="2000" dirty="0"/>
              <a:t>TYPE= [</a:t>
            </a:r>
            <a:r>
              <a:rPr lang="es-ES_tradnl" sz="2000" dirty="0" err="1"/>
              <a:t>Freq</a:t>
            </a:r>
            <a:r>
              <a:rPr lang="es-ES_tradnl" sz="2000" dirty="0"/>
              <a:t> </a:t>
            </a:r>
            <a:r>
              <a:rPr lang="es-ES_tradnl" sz="2000" dirty="0" smtClean="0"/>
              <a:t>|</a:t>
            </a:r>
            <a:r>
              <a:rPr lang="es-ES_tradnl" sz="2000" dirty="0" err="1" smtClean="0"/>
              <a:t>Pct</a:t>
            </a:r>
            <a:r>
              <a:rPr lang="es-ES_tradnl" sz="2000" dirty="0" smtClean="0"/>
              <a:t>| </a:t>
            </a:r>
            <a:r>
              <a:rPr lang="es-ES_tradnl" sz="2000" dirty="0" err="1"/>
              <a:t>sum</a:t>
            </a:r>
            <a:r>
              <a:rPr lang="es-ES_tradnl" sz="2000" dirty="0"/>
              <a:t>│ mean ] Representará   el  estadístico  a describir </a:t>
            </a:r>
            <a:r>
              <a:rPr lang="es-ES_tradnl" sz="2000" dirty="0" smtClean="0"/>
              <a:t>en los </a:t>
            </a:r>
            <a:r>
              <a:rPr lang="es-ES_tradnl" sz="2000" dirty="0"/>
              <a:t>diagramas de barras. Por  defecto  </a:t>
            </a:r>
            <a:r>
              <a:rPr lang="es-ES_tradnl" sz="2000" dirty="0" err="1" smtClean="0"/>
              <a:t>Freq</a:t>
            </a:r>
            <a:r>
              <a:rPr lang="es-ES_tradnl" sz="2000" dirty="0"/>
              <a:t>, </a:t>
            </a:r>
            <a:r>
              <a:rPr lang="es-ES_tradnl" sz="2000" dirty="0" smtClean="0"/>
              <a:t>salvo si se </a:t>
            </a:r>
            <a:r>
              <a:rPr lang="es-ES_tradnl" sz="2000" dirty="0"/>
              <a:t>incluye </a:t>
            </a:r>
            <a:r>
              <a:rPr lang="es-ES_tradnl" sz="2000" dirty="0" err="1"/>
              <a:t>sumvar</a:t>
            </a:r>
            <a:r>
              <a:rPr lang="es-ES_tradnl" sz="2000" dirty="0"/>
              <a:t>, en cuyo caso es </a:t>
            </a:r>
            <a:r>
              <a:rPr lang="es-ES_tradnl" sz="2000" dirty="0" err="1"/>
              <a:t>sum</a:t>
            </a:r>
            <a:r>
              <a:rPr lang="es-ES_tradnl" sz="2000" dirty="0"/>
              <a:t> (totales).</a:t>
            </a:r>
            <a:endParaRPr lang="es-ES" sz="2000" dirty="0"/>
          </a:p>
          <a:p>
            <a:pPr marL="2330450" indent="-2330450"/>
            <a:r>
              <a:rPr lang="es-ES_tradnl" sz="2000" dirty="0"/>
              <a:t>GROUP=variable    	</a:t>
            </a:r>
            <a:r>
              <a:rPr lang="es-ES_tradnl" sz="2000" dirty="0" smtClean="0"/>
              <a:t>Se realizará una gráfica en la misma página para  </a:t>
            </a:r>
            <a:r>
              <a:rPr lang="es-ES_tradnl" sz="2000" dirty="0"/>
              <a:t>cada valor que tome la variable </a:t>
            </a:r>
            <a:r>
              <a:rPr lang="es-ES_tradnl" sz="2000" dirty="0" smtClean="0"/>
              <a:t>(valores </a:t>
            </a:r>
            <a:r>
              <a:rPr lang="es-ES_tradnl" sz="2000" dirty="0" err="1" smtClean="0"/>
              <a:t>missing</a:t>
            </a:r>
            <a:r>
              <a:rPr lang="es-ES_tradnl" sz="2000" dirty="0" smtClean="0"/>
              <a:t>  son una categoría).</a:t>
            </a:r>
          </a:p>
          <a:p>
            <a:pPr marL="2330450" indent="-2330450"/>
            <a:r>
              <a:rPr lang="es-ES_tradnl" sz="2000" dirty="0" smtClean="0"/>
              <a:t>SUBGROUP=variable    Cada barra se divide en sectores según los diferentes valores de la variable</a:t>
            </a:r>
            <a:endParaRPr lang="es-ES" sz="2000" dirty="0"/>
          </a:p>
          <a:p>
            <a:pPr marL="2330450" indent="-2330450"/>
            <a:r>
              <a:rPr lang="es-ES_tradnl" sz="2000" dirty="0" smtClean="0"/>
              <a:t>MIDPOINTS</a:t>
            </a:r>
            <a:r>
              <a:rPr lang="es-ES_tradnl" sz="2000" dirty="0"/>
              <a:t>= valores   	</a:t>
            </a:r>
            <a:r>
              <a:rPr lang="es-ES_tradnl" sz="2000" dirty="0" smtClean="0"/>
              <a:t>Define los </a:t>
            </a:r>
            <a:r>
              <a:rPr lang="es-ES_tradnl" sz="2000" dirty="0"/>
              <a:t>puntos medios de los </a:t>
            </a:r>
            <a:r>
              <a:rPr lang="es-ES_tradnl" sz="2000" dirty="0" smtClean="0"/>
              <a:t>intervalos para  cada  barra  si la variable es continua.</a:t>
            </a:r>
            <a:endParaRPr lang="es-ES" sz="2000" dirty="0"/>
          </a:p>
          <a:p>
            <a:pPr marL="2330450" indent="-2330450"/>
            <a:r>
              <a:rPr lang="es-ES_tradnl" sz="2000" dirty="0"/>
              <a:t>LEVELS = n      	Muestra el número de barras cuando la variable indicada en la sentencia es continua. Por defecto las elige el sistema.</a:t>
            </a:r>
            <a:endParaRPr lang="es-ES" sz="2000" dirty="0"/>
          </a:p>
          <a:p>
            <a:pPr marL="2330450" indent="-2330450"/>
            <a:r>
              <a:rPr lang="es-ES_tradnl" sz="2000" dirty="0"/>
              <a:t>DISCRETE     	Le dice al sistema que la  variable  numérica  </a:t>
            </a:r>
            <a:r>
              <a:rPr lang="es-ES_tradnl" sz="2000" dirty="0" smtClean="0"/>
              <a:t>evaluada es    </a:t>
            </a:r>
            <a:r>
              <a:rPr lang="es-ES_tradnl" sz="2000" dirty="0"/>
              <a:t>discreta,  exigirá una barra para cada valor.</a:t>
            </a:r>
            <a:endParaRPr lang="es-ES" sz="2000" dirty="0"/>
          </a:p>
          <a:p>
            <a:pPr marL="2330450" indent="-2330450"/>
            <a:r>
              <a:rPr lang="es-ES_tradnl" sz="2000" dirty="0"/>
              <a:t>MISSING	</a:t>
            </a:r>
            <a:r>
              <a:rPr lang="es-ES_tradnl" sz="2000" dirty="0" smtClean="0"/>
              <a:t>fuerza a que los </a:t>
            </a:r>
            <a:r>
              <a:rPr lang="es-ES_tradnl" sz="2000" dirty="0"/>
              <a:t>valores </a:t>
            </a:r>
            <a:r>
              <a:rPr lang="es-ES_tradnl" sz="2000" dirty="0" err="1"/>
              <a:t>missing</a:t>
            </a:r>
            <a:r>
              <a:rPr lang="es-ES_tradnl" sz="2000" dirty="0"/>
              <a:t> de la variable </a:t>
            </a:r>
            <a:r>
              <a:rPr lang="es-ES_tradnl" sz="2000" dirty="0" smtClean="0"/>
              <a:t>representada </a:t>
            </a:r>
            <a:r>
              <a:rPr lang="es-ES_tradnl" sz="2000" dirty="0"/>
              <a:t>en el eje de las abscisas, formen </a:t>
            </a:r>
            <a:r>
              <a:rPr lang="es-ES_tradnl" sz="2000" dirty="0" smtClean="0"/>
              <a:t>barra </a:t>
            </a:r>
            <a:r>
              <a:rPr lang="es-ES_tradnl" sz="2000" dirty="0"/>
              <a:t>o sector propio. </a:t>
            </a:r>
            <a:endParaRPr lang="es-ES" sz="2000" dirty="0"/>
          </a:p>
          <a:p>
            <a:pPr marL="2330450" indent="-2330450"/>
            <a:r>
              <a:rPr lang="es-ES_tradnl" sz="2000" dirty="0" smtClean="0"/>
              <a:t>DESCENDING</a:t>
            </a:r>
            <a:r>
              <a:rPr lang="es-ES_tradnl" sz="2000" dirty="0"/>
              <a:t>	</a:t>
            </a:r>
            <a:r>
              <a:rPr lang="es-ES_tradnl" sz="2000" dirty="0" smtClean="0"/>
              <a:t>Ordena las barras de mayor a menor. </a:t>
            </a:r>
          </a:p>
          <a:p>
            <a:pPr marL="2330450" indent="-2330450"/>
            <a:r>
              <a:rPr lang="es-ES_tradnl" sz="2000" dirty="0" smtClean="0"/>
              <a:t>GAXIS=, MAXIS=, RAXIS=  ejes que definen grupos, puntos medios y respuesta</a:t>
            </a:r>
            <a:endParaRPr lang="es-E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20688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s-ES" b="1" dirty="0" smtClean="0"/>
              <a:t>PROCEDIMIENTOS GRÁFICOS</a:t>
            </a:r>
            <a:endParaRPr lang="es-ES" b="1" dirty="0"/>
          </a:p>
        </p:txBody>
      </p:sp>
      <p:sp>
        <p:nvSpPr>
          <p:cNvPr id="8" name="7 Elipse"/>
          <p:cNvSpPr/>
          <p:nvPr/>
        </p:nvSpPr>
        <p:spPr>
          <a:xfrm>
            <a:off x="0" y="1628800"/>
            <a:ext cx="2627784" cy="47525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ES" sz="2800" dirty="0" smtClean="0"/>
              <a:t>Estadísticos de variables (</a:t>
            </a:r>
            <a:r>
              <a:rPr lang="es-ES" sz="2800" dirty="0" err="1" smtClean="0"/>
              <a:t>sumvar</a:t>
            </a:r>
            <a:r>
              <a:rPr lang="es-ES" sz="2800" dirty="0" smtClean="0"/>
              <a:t>) para diferentes grupos de variable nominal</a:t>
            </a:r>
          </a:p>
          <a:p>
            <a:pPr algn="ctr"/>
            <a:r>
              <a:rPr lang="es-ES" sz="2800" dirty="0" smtClean="0"/>
              <a:t>(ordenadas las barras)</a:t>
            </a:r>
            <a:endParaRPr lang="es-ES" sz="2800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6858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7408" y="1772816"/>
            <a:ext cx="6636592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20688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s-ES" b="1" dirty="0" smtClean="0"/>
              <a:t>PROCEDIMIENTOS GRÁFICOS</a:t>
            </a:r>
            <a:endParaRPr lang="es-ES" b="1" dirty="0"/>
          </a:p>
        </p:txBody>
      </p:sp>
      <p:sp>
        <p:nvSpPr>
          <p:cNvPr id="8" name="7 Elipse"/>
          <p:cNvSpPr/>
          <p:nvPr/>
        </p:nvSpPr>
        <p:spPr>
          <a:xfrm>
            <a:off x="-36512" y="1916832"/>
            <a:ext cx="2627784" cy="47525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ES" sz="2800" dirty="0" smtClean="0"/>
              <a:t>Barras horizontales con el total (defecto) para cada subgrupo</a:t>
            </a:r>
            <a:endParaRPr lang="es-ES" sz="2800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 t="18326"/>
          <a:stretch>
            <a:fillRect/>
          </a:stretch>
        </p:blipFill>
        <p:spPr bwMode="auto">
          <a:xfrm>
            <a:off x="2642001" y="2204864"/>
            <a:ext cx="6466503" cy="4039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620688"/>
            <a:ext cx="6504202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20688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s-ES" b="1" dirty="0" smtClean="0"/>
              <a:t>PROCEDIMIENTOS GRÁFICOS</a:t>
            </a:r>
            <a:endParaRPr lang="es-ES" b="1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08720"/>
            <a:ext cx="8363977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Elipse"/>
          <p:cNvSpPr/>
          <p:nvPr/>
        </p:nvSpPr>
        <p:spPr>
          <a:xfrm>
            <a:off x="7092280" y="764704"/>
            <a:ext cx="1800200" cy="22322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Bloques (sentencia block). </a:t>
            </a:r>
          </a:p>
          <a:p>
            <a:pPr algn="ctr"/>
            <a:r>
              <a:rPr lang="es-ES" dirty="0" smtClean="0"/>
              <a:t>Diferencias entre </a:t>
            </a:r>
            <a:r>
              <a:rPr lang="es-ES" dirty="0" err="1" smtClean="0"/>
              <a:t>group</a:t>
            </a:r>
            <a:r>
              <a:rPr lang="es-ES" dirty="0" smtClean="0"/>
              <a:t> y </a:t>
            </a:r>
            <a:r>
              <a:rPr lang="es-ES" dirty="0" err="1" smtClean="0"/>
              <a:t>subgroup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20688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s-ES" b="1" dirty="0" smtClean="0"/>
              <a:t>PROCEDIMIENTOS GRÁFICOS</a:t>
            </a:r>
            <a:endParaRPr lang="es-ES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467544" y="1052736"/>
            <a:ext cx="8640960" cy="6124754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1790700" indent="-1790700"/>
            <a:r>
              <a:rPr lang="es-ES_tradnl" sz="2200" b="1" dirty="0"/>
              <a:t>ACROSS</a:t>
            </a:r>
            <a:r>
              <a:rPr lang="es-ES_tradnl" sz="2200" dirty="0"/>
              <a:t> = n     	Número de "pasteles" (graficas) incluidas </a:t>
            </a:r>
            <a:r>
              <a:rPr lang="es-ES_tradnl" sz="2200" dirty="0" smtClean="0"/>
              <a:t>horizontalmente por </a:t>
            </a:r>
            <a:r>
              <a:rPr lang="es-ES_tradnl" sz="2200" dirty="0"/>
              <a:t>página.</a:t>
            </a:r>
            <a:endParaRPr lang="es-ES" sz="2200" dirty="0"/>
          </a:p>
          <a:p>
            <a:r>
              <a:rPr lang="es-ES_tradnl" sz="2200" b="1" dirty="0" smtClean="0"/>
              <a:t>DOWN </a:t>
            </a:r>
            <a:r>
              <a:rPr lang="es-ES_tradnl" sz="2200" dirty="0"/>
              <a:t>= n       	Número de graficas que aparecen verticalmente.</a:t>
            </a:r>
            <a:endParaRPr lang="es-ES" sz="2200" dirty="0"/>
          </a:p>
          <a:p>
            <a:pPr marL="1790700" indent="-1790700"/>
            <a:r>
              <a:rPr lang="es-ES_tradnl" sz="2200" b="1" dirty="0"/>
              <a:t>EXPLODE</a:t>
            </a:r>
            <a:r>
              <a:rPr lang="es-ES_tradnl" sz="2200" dirty="0"/>
              <a:t> = lista      	Separa  </a:t>
            </a:r>
            <a:r>
              <a:rPr lang="es-ES_tradnl" sz="2200" dirty="0" smtClean="0"/>
              <a:t>sectores  </a:t>
            </a:r>
            <a:r>
              <a:rPr lang="es-ES_tradnl" sz="2200" dirty="0"/>
              <a:t>del  circulo  con   los   nombres indicados en la lista.</a:t>
            </a:r>
            <a:endParaRPr lang="es-ES" sz="2200" dirty="0"/>
          </a:p>
          <a:p>
            <a:pPr marL="1790700" indent="-1790700"/>
            <a:r>
              <a:rPr lang="es-ES_tradnl" sz="2200" b="1" dirty="0"/>
              <a:t>INVISIBLE</a:t>
            </a:r>
            <a:r>
              <a:rPr lang="es-ES_tradnl" sz="2200" dirty="0"/>
              <a:t> = lista    	</a:t>
            </a:r>
            <a:r>
              <a:rPr lang="es-ES_tradnl" sz="2200" dirty="0" smtClean="0"/>
              <a:t>Valores  </a:t>
            </a:r>
            <a:r>
              <a:rPr lang="es-ES_tradnl" sz="2200" dirty="0"/>
              <a:t>para  los  que  no  se  quiere  que aparezca sector.</a:t>
            </a:r>
            <a:endParaRPr lang="es-ES" sz="2200" dirty="0"/>
          </a:p>
          <a:p>
            <a:r>
              <a:rPr lang="es-ES_tradnl" sz="2200" b="1" dirty="0"/>
              <a:t>MIDDPOINTS</a:t>
            </a:r>
            <a:r>
              <a:rPr lang="es-ES_tradnl" sz="2200" dirty="0"/>
              <a:t> = (valores)        Se marcan los puntos intermedios.</a:t>
            </a:r>
            <a:endParaRPr lang="es-ES" sz="2200" dirty="0"/>
          </a:p>
          <a:p>
            <a:pPr marL="1790700" indent="-1790700"/>
            <a:r>
              <a:rPr lang="es-ES_tradnl" sz="2200" b="1" dirty="0"/>
              <a:t>OTHERS</a:t>
            </a:r>
            <a:r>
              <a:rPr lang="es-ES_tradnl" sz="2200" dirty="0"/>
              <a:t> = n    	Agrupa </a:t>
            </a:r>
            <a:r>
              <a:rPr lang="es-ES_tradnl" sz="2200" dirty="0" smtClean="0"/>
              <a:t>valores </a:t>
            </a:r>
            <a:r>
              <a:rPr lang="es-ES_tradnl" sz="2200" dirty="0"/>
              <a:t>con menos de n  por  ciento  en  un  solo sector. </a:t>
            </a:r>
            <a:endParaRPr lang="es-ES" sz="2200" dirty="0"/>
          </a:p>
          <a:p>
            <a:pPr marL="1790700" indent="-1790700"/>
            <a:r>
              <a:rPr lang="es-ES_tradnl" sz="2200" b="1" dirty="0"/>
              <a:t>SLICE</a:t>
            </a:r>
            <a:r>
              <a:rPr lang="es-ES_tradnl" sz="2200" dirty="0"/>
              <a:t> = (</a:t>
            </a:r>
            <a:r>
              <a:rPr lang="es-ES_tradnl" sz="2200" dirty="0" err="1"/>
              <a:t>arrow</a:t>
            </a:r>
            <a:r>
              <a:rPr lang="es-ES_tradnl" sz="2200" dirty="0"/>
              <a:t>, </a:t>
            </a:r>
            <a:r>
              <a:rPr lang="es-ES_tradnl" sz="2200" dirty="0" err="1"/>
              <a:t>inside</a:t>
            </a:r>
            <a:r>
              <a:rPr lang="es-ES_tradnl" sz="2200" dirty="0"/>
              <a:t>, </a:t>
            </a:r>
            <a:r>
              <a:rPr lang="es-ES_tradnl" sz="2200" dirty="0" err="1"/>
              <a:t>none</a:t>
            </a:r>
            <a:r>
              <a:rPr lang="es-ES_tradnl" sz="2200" dirty="0"/>
              <a:t>, </a:t>
            </a:r>
            <a:r>
              <a:rPr lang="es-ES_tradnl" sz="2200" dirty="0" err="1"/>
              <a:t>outside</a:t>
            </a:r>
            <a:r>
              <a:rPr lang="es-ES_tradnl" sz="2200" dirty="0"/>
              <a:t>)    	</a:t>
            </a:r>
            <a:r>
              <a:rPr lang="es-ES_tradnl" sz="2200" dirty="0" smtClean="0"/>
              <a:t>Lugar asignado a los </a:t>
            </a:r>
            <a:r>
              <a:rPr lang="es-ES_tradnl" sz="2200" dirty="0"/>
              <a:t>puntos de marca con respecto al sector: con flechas, en el interior,  en ningún sitio, y por </a:t>
            </a:r>
            <a:r>
              <a:rPr lang="es-ES_tradnl" sz="2200" dirty="0" smtClean="0"/>
              <a:t>fuera (nombra la categoría)</a:t>
            </a:r>
            <a:endParaRPr lang="es-ES" sz="2200" dirty="0"/>
          </a:p>
          <a:p>
            <a:pPr marL="1790700" indent="-1790700"/>
            <a:r>
              <a:rPr lang="es-ES_tradnl" sz="2200" b="1" dirty="0"/>
              <a:t>VALUE</a:t>
            </a:r>
            <a:r>
              <a:rPr lang="es-ES_tradnl" sz="2200" dirty="0"/>
              <a:t> = (</a:t>
            </a:r>
            <a:r>
              <a:rPr lang="es-ES_tradnl" sz="2200" dirty="0" err="1"/>
              <a:t>arrow</a:t>
            </a:r>
            <a:r>
              <a:rPr lang="es-ES_tradnl" sz="2200" dirty="0"/>
              <a:t>, </a:t>
            </a:r>
            <a:r>
              <a:rPr lang="es-ES_tradnl" sz="2200" dirty="0" err="1"/>
              <a:t>inside</a:t>
            </a:r>
            <a:r>
              <a:rPr lang="es-ES_tradnl" sz="2200" dirty="0"/>
              <a:t>, </a:t>
            </a:r>
            <a:r>
              <a:rPr lang="es-ES_tradnl" sz="2200" dirty="0" err="1"/>
              <a:t>none</a:t>
            </a:r>
            <a:r>
              <a:rPr lang="es-ES_tradnl" sz="2200" dirty="0"/>
              <a:t>, </a:t>
            </a:r>
            <a:r>
              <a:rPr lang="es-ES_tradnl" sz="2200" dirty="0" err="1"/>
              <a:t>outside</a:t>
            </a:r>
            <a:r>
              <a:rPr lang="es-ES_tradnl" sz="2200" dirty="0"/>
              <a:t>)  </a:t>
            </a:r>
            <a:r>
              <a:rPr lang="es-ES_tradnl" sz="2200" dirty="0" smtClean="0"/>
              <a:t>misma </a:t>
            </a:r>
            <a:r>
              <a:rPr lang="es-ES_tradnl" sz="2200" dirty="0"/>
              <a:t>acción </a:t>
            </a:r>
            <a:r>
              <a:rPr lang="es-ES_tradnl" sz="2200" dirty="0" smtClean="0"/>
              <a:t>anterior para </a:t>
            </a:r>
            <a:r>
              <a:rPr lang="es-ES_tradnl" sz="2200" dirty="0"/>
              <a:t>el valor de la variable respuesta.</a:t>
            </a:r>
            <a:endParaRPr lang="es-ES" sz="2200" dirty="0"/>
          </a:p>
          <a:p>
            <a:pPr marL="1790700" indent="-1790700"/>
            <a:r>
              <a:rPr lang="es-ES_tradnl" sz="2200" b="1" dirty="0"/>
              <a:t>PERCENT</a:t>
            </a:r>
            <a:r>
              <a:rPr lang="es-ES_tradnl" sz="2200" dirty="0"/>
              <a:t> = (</a:t>
            </a:r>
            <a:r>
              <a:rPr lang="es-ES_tradnl" sz="2200" dirty="0" err="1"/>
              <a:t>arrow</a:t>
            </a:r>
            <a:r>
              <a:rPr lang="es-ES_tradnl" sz="2200" dirty="0"/>
              <a:t>, </a:t>
            </a:r>
            <a:r>
              <a:rPr lang="es-ES_tradnl" sz="2200" dirty="0" err="1"/>
              <a:t>inside</a:t>
            </a:r>
            <a:r>
              <a:rPr lang="es-ES_tradnl" sz="2200" dirty="0"/>
              <a:t>, </a:t>
            </a:r>
            <a:r>
              <a:rPr lang="es-ES_tradnl" sz="2200" dirty="0" err="1"/>
              <a:t>none</a:t>
            </a:r>
            <a:r>
              <a:rPr lang="es-ES_tradnl" sz="2200" dirty="0"/>
              <a:t>, </a:t>
            </a:r>
            <a:r>
              <a:rPr lang="es-ES_tradnl" sz="2200" dirty="0" err="1"/>
              <a:t>outside</a:t>
            </a:r>
            <a:r>
              <a:rPr lang="es-ES_tradnl" sz="2200" dirty="0"/>
              <a:t>)  </a:t>
            </a:r>
            <a:r>
              <a:rPr lang="es-ES_tradnl" sz="2200" dirty="0" smtClean="0"/>
              <a:t> idéntico con  </a:t>
            </a:r>
            <a:r>
              <a:rPr lang="es-ES_tradnl" sz="2200" dirty="0"/>
              <a:t>respecto  a  los porcentajes.</a:t>
            </a:r>
            <a:endParaRPr lang="es-ES" sz="2200" dirty="0"/>
          </a:p>
          <a:p>
            <a:endParaRPr lang="es-ES" dirty="0"/>
          </a:p>
        </p:txBody>
      </p:sp>
      <p:sp>
        <p:nvSpPr>
          <p:cNvPr id="9" name="8 CuadroTexto"/>
          <p:cNvSpPr txBox="1"/>
          <p:nvPr/>
        </p:nvSpPr>
        <p:spPr>
          <a:xfrm>
            <a:off x="1043608" y="620688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Opciones especificas para los diagramas de tartas</a:t>
            </a:r>
            <a:endParaRPr lang="es-E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20688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s-ES" b="1" dirty="0" smtClean="0"/>
              <a:t>PROCEDIMIENTOS GRÁFICOS</a:t>
            </a:r>
            <a:endParaRPr lang="es-ES" b="1" dirty="0"/>
          </a:p>
        </p:txBody>
      </p:sp>
      <p:sp>
        <p:nvSpPr>
          <p:cNvPr id="7" name="6 Elipse"/>
          <p:cNvSpPr/>
          <p:nvPr/>
        </p:nvSpPr>
        <p:spPr>
          <a:xfrm>
            <a:off x="7092280" y="1700808"/>
            <a:ext cx="2051720" cy="3600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Diagrama de tartas, con porcentajes, </a:t>
            </a:r>
            <a:r>
              <a:rPr lang="es-ES" dirty="0" err="1" smtClean="0"/>
              <a:t>frecuenicas</a:t>
            </a:r>
            <a:r>
              <a:rPr lang="es-ES" dirty="0" smtClean="0"/>
              <a:t> y totales, identificando los </a:t>
            </a:r>
            <a:r>
              <a:rPr lang="es-ES" dirty="0" err="1" smtClean="0"/>
              <a:t>midpoints</a:t>
            </a:r>
            <a:endParaRPr lang="es-ES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 t="12597" r="6986"/>
          <a:stretch>
            <a:fillRect/>
          </a:stretch>
        </p:blipFill>
        <p:spPr bwMode="auto">
          <a:xfrm>
            <a:off x="179512" y="1390236"/>
            <a:ext cx="6831622" cy="5339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1" y="620688"/>
            <a:ext cx="9050069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20688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s-ES" b="1" dirty="0" smtClean="0"/>
              <a:t>PROCEDIMIENTOS GRÁFICOS</a:t>
            </a:r>
            <a:endParaRPr lang="es-ES" b="1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92696"/>
            <a:ext cx="7925828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204864"/>
            <a:ext cx="5040560" cy="4474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Elipse"/>
          <p:cNvSpPr/>
          <p:nvPr/>
        </p:nvSpPr>
        <p:spPr>
          <a:xfrm>
            <a:off x="6804248" y="2636912"/>
            <a:ext cx="2051720" cy="3600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/>
              <a:t>Misión de </a:t>
            </a:r>
            <a:r>
              <a:rPr lang="es-ES" sz="2400" b="1" dirty="0" err="1" smtClean="0"/>
              <a:t>Explode</a:t>
            </a:r>
            <a:endParaRPr lang="es-ES" sz="2400" b="1" dirty="0" smtClean="0"/>
          </a:p>
          <a:p>
            <a:pPr algn="ctr"/>
            <a:r>
              <a:rPr lang="es-ES" dirty="0" smtClean="0"/>
              <a:t>(la variable estudios es numérica pero está formateada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20688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s-ES" b="1" dirty="0" smtClean="0"/>
              <a:t>PROCEDIMIENTOS GRÁFICOS</a:t>
            </a:r>
            <a:endParaRPr lang="es-ES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395536" y="548680"/>
            <a:ext cx="7848872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smtClean="0"/>
              <a:t>OPCIONES de la sentencia STAR</a:t>
            </a:r>
            <a:r>
              <a:rPr lang="es-ES_tradnl" b="1" dirty="0"/>
              <a:t> </a:t>
            </a:r>
            <a:endParaRPr lang="es-ES" dirty="0"/>
          </a:p>
          <a:p>
            <a:r>
              <a:rPr lang="fr-FR" sz="2000" dirty="0" smtClean="0"/>
              <a:t>STARMIN </a:t>
            </a:r>
            <a:r>
              <a:rPr lang="fr-FR" sz="2000" dirty="0"/>
              <a:t>= n    radio </a:t>
            </a:r>
            <a:r>
              <a:rPr lang="fr-FR" sz="2000" dirty="0" err="1"/>
              <a:t>minimo</a:t>
            </a:r>
            <a:r>
              <a:rPr lang="fr-FR" sz="2000" dirty="0"/>
              <a:t>.</a:t>
            </a:r>
            <a:endParaRPr lang="es-ES" sz="2000" dirty="0"/>
          </a:p>
          <a:p>
            <a:r>
              <a:rPr lang="fr-FR" sz="2000" dirty="0"/>
              <a:t>STARMAX = n    radio </a:t>
            </a:r>
            <a:r>
              <a:rPr lang="fr-FR" sz="2000" dirty="0" err="1"/>
              <a:t>maximo</a:t>
            </a:r>
            <a:r>
              <a:rPr lang="fr-FR" sz="2000" dirty="0" smtClean="0"/>
              <a:t>.       NOHEADING  (sin </a:t>
            </a:r>
            <a:r>
              <a:rPr lang="fr-FR" sz="2000" dirty="0" err="1" smtClean="0"/>
              <a:t>encabezamiento</a:t>
            </a:r>
            <a:r>
              <a:rPr lang="fr-FR" sz="2000" dirty="0" smtClean="0"/>
              <a:t>)</a:t>
            </a:r>
            <a:endParaRPr lang="es-ES" sz="2000" dirty="0"/>
          </a:p>
          <a:p>
            <a:r>
              <a:rPr lang="es-ES_tradnl" sz="2000" dirty="0"/>
              <a:t>NOCONNECT      indica que las líneas no se conectaran.</a:t>
            </a:r>
            <a:endParaRPr lang="es-ES" sz="2000" dirty="0"/>
          </a:p>
          <a:p>
            <a:r>
              <a:rPr lang="es-ES_tradnl" sz="2000" dirty="0"/>
              <a:t>SLICE, VALUE, PERCENT  la misma propiedad que para la sentencia pie</a:t>
            </a:r>
            <a:r>
              <a:rPr lang="es-ES_tradnl" sz="2000" dirty="0" smtClean="0"/>
              <a:t>.</a:t>
            </a:r>
          </a:p>
          <a:p>
            <a:endParaRPr lang="es-ES" sz="2000" dirty="0"/>
          </a:p>
          <a:p>
            <a:endParaRPr lang="es-ES" dirty="0"/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3163340"/>
            <a:ext cx="4680520" cy="3694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241056"/>
            <a:ext cx="5635511" cy="89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CuadroTexto"/>
          <p:cNvSpPr txBox="1"/>
          <p:nvPr/>
        </p:nvSpPr>
        <p:spPr>
          <a:xfrm>
            <a:off x="6197129" y="2276872"/>
            <a:ext cx="2627784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dirty="0" smtClean="0"/>
              <a:t>Añadiendo NOCONNECT</a:t>
            </a:r>
          </a:p>
          <a:p>
            <a:r>
              <a:rPr lang="es-ES" dirty="0"/>
              <a:t>y</a:t>
            </a:r>
            <a:r>
              <a:rPr lang="es-ES" dirty="0" smtClean="0"/>
              <a:t> eliminando NOHEADING</a:t>
            </a:r>
            <a:endParaRPr lang="es-ES" dirty="0"/>
          </a:p>
        </p:txBody>
      </p:sp>
      <p:pic>
        <p:nvPicPr>
          <p:cNvPr id="2970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2996952"/>
            <a:ext cx="4252913" cy="394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20688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s-ES" b="1" dirty="0" smtClean="0"/>
              <a:t>PROCEDIMIENTOS GRÁFICOS</a:t>
            </a:r>
            <a:endParaRPr lang="es-ES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467544" y="692696"/>
            <a:ext cx="7776864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dirty="0" smtClean="0"/>
              <a:t>PROC GPLOT </a:t>
            </a:r>
          </a:p>
          <a:p>
            <a:r>
              <a:rPr lang="es-ES_tradnl" dirty="0" smtClean="0"/>
              <a:t>Se </a:t>
            </a:r>
            <a:r>
              <a:rPr lang="es-ES_tradnl" dirty="0"/>
              <a:t>pueden obtener varios tipos de gráficas</a:t>
            </a:r>
            <a:r>
              <a:rPr lang="es-ES_tradnl" dirty="0" smtClean="0"/>
              <a:t>:</a:t>
            </a:r>
          </a:p>
          <a:p>
            <a:endParaRPr lang="es-ES" dirty="0"/>
          </a:p>
          <a:p>
            <a:pPr marL="263525" lvl="0" indent="-263525">
              <a:buFont typeface="Arial" pitchFamily="34" charset="0"/>
              <a:buChar char="•"/>
            </a:pPr>
            <a:r>
              <a:rPr lang="es-ES_tradnl" sz="2400" dirty="0" smtClean="0"/>
              <a:t>Gráficos </a:t>
            </a:r>
            <a:r>
              <a:rPr lang="es-ES_tradnl" sz="2400" dirty="0"/>
              <a:t>solapados </a:t>
            </a:r>
            <a:r>
              <a:rPr lang="es-ES_tradnl" sz="2400" dirty="0" smtClean="0"/>
              <a:t>(</a:t>
            </a:r>
            <a:r>
              <a:rPr lang="es-ES_tradnl" sz="2400" dirty="0"/>
              <a:t>varias variables representadas a la vez). </a:t>
            </a:r>
            <a:r>
              <a:rPr lang="es-ES_tradnl" sz="2400" dirty="0" smtClean="0"/>
              <a:t> Opción </a:t>
            </a:r>
            <a:r>
              <a:rPr lang="es-ES_tradnl" sz="2400" dirty="0" err="1" smtClean="0"/>
              <a:t>Overlay</a:t>
            </a:r>
            <a:endParaRPr lang="es-ES_tradnl" sz="2400" dirty="0" smtClean="0"/>
          </a:p>
          <a:p>
            <a:pPr marL="263525" lvl="0" indent="-263525">
              <a:buFont typeface="Arial" pitchFamily="34" charset="0"/>
              <a:buChar char="•"/>
            </a:pPr>
            <a:r>
              <a:rPr lang="es-ES_tradnl" sz="2400" dirty="0" smtClean="0"/>
              <a:t>Burbujas </a:t>
            </a:r>
            <a:r>
              <a:rPr lang="es-ES_tradnl" sz="2400" dirty="0"/>
              <a:t>con círculos cuyo tamaño depende proporcionalmente del valor que tome otra tercera variable.  Sentencia </a:t>
            </a:r>
            <a:r>
              <a:rPr lang="es-ES_tradnl" sz="2400" dirty="0" err="1" smtClean="0"/>
              <a:t>Bubble</a:t>
            </a:r>
            <a:endParaRPr lang="es-ES" sz="2400" dirty="0"/>
          </a:p>
          <a:p>
            <a:pPr marL="263525" lvl="0" indent="-263525">
              <a:buFont typeface="Arial" pitchFamily="34" charset="0"/>
              <a:buChar char="•"/>
            </a:pPr>
            <a:r>
              <a:rPr lang="es-ES_tradnl" sz="2400" dirty="0"/>
              <a:t>Gráficas frente a dos ejes verticales . Sentencia PLOT2 o </a:t>
            </a:r>
            <a:r>
              <a:rPr lang="es-ES_tradnl" sz="2400" dirty="0" smtClean="0"/>
              <a:t>BUBBLE2</a:t>
            </a:r>
            <a:endParaRPr lang="es-ES_tradnl" sz="2400" dirty="0" smtClean="0"/>
          </a:p>
          <a:p>
            <a:pPr marL="263525" lvl="0" indent="-263525">
              <a:buFont typeface="Arial" pitchFamily="34" charset="0"/>
              <a:buChar char="•"/>
            </a:pPr>
            <a:r>
              <a:rPr lang="es-ES_tradnl" sz="2400" dirty="0" smtClean="0"/>
              <a:t>Gráficas </a:t>
            </a:r>
            <a:r>
              <a:rPr lang="es-ES_tradnl" sz="2400" dirty="0"/>
              <a:t>que unen los puntos representativos de las observaciones a través de interpolación (controlada con la sentencia SYMBOL</a:t>
            </a:r>
            <a:r>
              <a:rPr lang="es-ES_tradnl" sz="2400" dirty="0" smtClean="0"/>
              <a:t>).</a:t>
            </a:r>
          </a:p>
          <a:p>
            <a:pPr marL="263525" lvl="0" indent="-263525">
              <a:buFont typeface="Arial" pitchFamily="34" charset="0"/>
              <a:buChar char="•"/>
            </a:pPr>
            <a:r>
              <a:rPr lang="es-ES_tradnl" sz="2400" dirty="0" smtClean="0"/>
              <a:t>Gráficas </a:t>
            </a:r>
            <a:r>
              <a:rPr lang="es-ES_tradnl" sz="2400" dirty="0"/>
              <a:t>donde los ejes se encuentran en escala logarítmica (controlada mediante la sentencia AXIS).</a:t>
            </a:r>
            <a:endParaRPr lang="es-ES" sz="2400" dirty="0"/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620688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s-ES" b="1" dirty="0" smtClean="0"/>
              <a:t>RESALTAR TEXTOS EN GRÁFICOS</a:t>
            </a:r>
            <a:endParaRPr lang="es-ES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0" y="1052736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100" dirty="0"/>
              <a:t>TITLE BC=</a:t>
            </a:r>
            <a:r>
              <a:rPr lang="es-ES" sz="2100" dirty="0" err="1"/>
              <a:t>yellow</a:t>
            </a:r>
            <a:r>
              <a:rPr lang="es-ES" sz="2100" dirty="0"/>
              <a:t> c=</a:t>
            </a:r>
            <a:r>
              <a:rPr lang="es-ES" sz="2100" dirty="0" err="1"/>
              <a:t>blue</a:t>
            </a:r>
            <a:r>
              <a:rPr lang="es-ES" sz="2100" dirty="0"/>
              <a:t> </a:t>
            </a:r>
            <a:r>
              <a:rPr lang="es-ES" sz="2100" dirty="0" smtClean="0"/>
              <a:t>LA=</a:t>
            </a:r>
            <a:r>
              <a:rPr lang="es-ES" sz="2100" b="1" dirty="0" smtClean="0"/>
              <a:t>90</a:t>
            </a:r>
            <a:r>
              <a:rPr lang="es-ES" sz="2100" dirty="0" smtClean="0"/>
              <a:t> </a:t>
            </a:r>
            <a:r>
              <a:rPr lang="es-ES" sz="2100" dirty="0"/>
              <a:t>BOX=</a:t>
            </a:r>
            <a:r>
              <a:rPr lang="es-ES" sz="2100" b="1" dirty="0"/>
              <a:t>2</a:t>
            </a:r>
            <a:r>
              <a:rPr lang="es-ES" sz="2100" dirty="0"/>
              <a:t> U=</a:t>
            </a:r>
            <a:r>
              <a:rPr lang="es-ES" sz="2100" b="1" dirty="0"/>
              <a:t>2</a:t>
            </a:r>
            <a:r>
              <a:rPr lang="es-ES" sz="2100" dirty="0"/>
              <a:t> F=</a:t>
            </a:r>
            <a:r>
              <a:rPr lang="es-ES" sz="2100" dirty="0" err="1"/>
              <a:t>courier</a:t>
            </a:r>
            <a:r>
              <a:rPr lang="es-ES" sz="2100" dirty="0"/>
              <a:t> 'DISTRIBUCION NORMAL' </a:t>
            </a:r>
            <a:r>
              <a:rPr lang="es-ES" sz="2200" dirty="0" smtClean="0"/>
              <a:t>;</a:t>
            </a:r>
          </a:p>
          <a:p>
            <a:endParaRPr lang="es-ES" sz="2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628800"/>
            <a:ext cx="8054975" cy="444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20688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s-ES" b="1" dirty="0" smtClean="0"/>
              <a:t>PROCEDIMIENTOS GRÁFICOS</a:t>
            </a:r>
            <a:endParaRPr lang="es-ES" b="1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7" y="908720"/>
            <a:ext cx="8623897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6741" y="1988840"/>
            <a:ext cx="8627747" cy="4521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20688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s-ES" b="1" dirty="0" smtClean="0"/>
              <a:t>PROCEDIMIENTOS GRÁFICOS</a:t>
            </a:r>
            <a:endParaRPr lang="es-ES" b="1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082204"/>
            <a:ext cx="8568952" cy="4461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692696"/>
            <a:ext cx="5472608" cy="1321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20688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s-ES" b="1" dirty="0" smtClean="0"/>
              <a:t>PROCEDIMIENTOS GRÁFICOS</a:t>
            </a:r>
            <a:endParaRPr lang="es-ES" b="1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92696"/>
            <a:ext cx="2736304" cy="1249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5" y="1988840"/>
            <a:ext cx="8679739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20688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s-ES" b="1" dirty="0" smtClean="0"/>
              <a:t>PROCEDIMIENTOS GRÁFICOS</a:t>
            </a:r>
            <a:endParaRPr lang="es-ES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683568" y="1124744"/>
            <a:ext cx="8784976" cy="48290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VAXIS</a:t>
            </a:r>
            <a:r>
              <a:rPr lang="es-ES" dirty="0" smtClean="0"/>
              <a:t>=</a:t>
            </a:r>
            <a:endParaRPr lang="es-ES" dirty="0"/>
          </a:p>
          <a:p>
            <a:r>
              <a:rPr lang="es-ES" b="1" dirty="0" smtClean="0"/>
              <a:t>HAXIS</a:t>
            </a:r>
            <a:r>
              <a:rPr lang="es-ES" dirty="0" smtClean="0"/>
              <a:t>= </a:t>
            </a:r>
          </a:p>
          <a:p>
            <a:r>
              <a:rPr lang="es-ES" b="1" dirty="0" smtClean="0"/>
              <a:t>VZERO</a:t>
            </a:r>
            <a:r>
              <a:rPr lang="es-ES" dirty="0" smtClean="0"/>
              <a:t> </a:t>
            </a:r>
            <a:r>
              <a:rPr lang="es-ES" dirty="0"/>
              <a:t>	  El eje vertical comienza en el 0  (ignorando  por  tanto  los valores negativos).</a:t>
            </a:r>
          </a:p>
          <a:p>
            <a:r>
              <a:rPr lang="es-ES" b="1" dirty="0"/>
              <a:t>HZERO</a:t>
            </a:r>
            <a:r>
              <a:rPr lang="es-ES" dirty="0"/>
              <a:t>   </a:t>
            </a:r>
            <a:r>
              <a:rPr lang="es-ES" dirty="0" smtClean="0"/>
              <a:t>     El </a:t>
            </a:r>
            <a:r>
              <a:rPr lang="es-ES" dirty="0"/>
              <a:t>eje horizontal comienza en el 0.</a:t>
            </a:r>
          </a:p>
          <a:p>
            <a:r>
              <a:rPr lang="es-ES" b="1" dirty="0"/>
              <a:t>OVERLAY</a:t>
            </a:r>
            <a:r>
              <a:rPr lang="es-ES" dirty="0"/>
              <a:t>    </a:t>
            </a:r>
            <a:r>
              <a:rPr lang="es-ES" dirty="0" smtClean="0"/>
              <a:t>Superpone gráficas</a:t>
            </a:r>
            <a:endParaRPr lang="es-ES" dirty="0"/>
          </a:p>
          <a:p>
            <a:r>
              <a:rPr lang="es-ES_tradnl" b="1" dirty="0"/>
              <a:t>AUTOVREF</a:t>
            </a:r>
            <a:r>
              <a:rPr lang="es-ES_tradnl" dirty="0"/>
              <a:t>      Dibuja automáticamente líneas verticales.  </a:t>
            </a:r>
            <a:endParaRPr lang="es-ES" dirty="0"/>
          </a:p>
          <a:p>
            <a:r>
              <a:rPr lang="es-ES_tradnl" b="1" dirty="0"/>
              <a:t>AUTOHREF</a:t>
            </a:r>
            <a:r>
              <a:rPr lang="es-ES_tradnl" dirty="0"/>
              <a:t>      Dibuja automáticamente líneas horizontales.</a:t>
            </a:r>
            <a:endParaRPr lang="es-ES" dirty="0"/>
          </a:p>
          <a:p>
            <a:r>
              <a:rPr lang="es-ES_tradnl" b="1" dirty="0"/>
              <a:t>HREF</a:t>
            </a:r>
            <a:r>
              <a:rPr lang="es-ES_tradnl" dirty="0"/>
              <a:t>= valores   	Indica en qué lugar del eje horizontal se generan las líneas verticales</a:t>
            </a:r>
            <a:r>
              <a:rPr lang="es-ES_tradnl" dirty="0" smtClean="0"/>
              <a:t>.</a:t>
            </a:r>
            <a:endParaRPr lang="es-ES" dirty="0"/>
          </a:p>
          <a:p>
            <a:r>
              <a:rPr lang="es-ES_tradnl" b="1" dirty="0"/>
              <a:t>VREF</a:t>
            </a:r>
            <a:r>
              <a:rPr lang="es-ES_tradnl" dirty="0"/>
              <a:t> = valores	G</a:t>
            </a:r>
            <a:r>
              <a:rPr lang="es-ES_tradnl" dirty="0" smtClean="0"/>
              <a:t>enera </a:t>
            </a:r>
            <a:r>
              <a:rPr lang="es-ES_tradnl" dirty="0"/>
              <a:t>líneas horizontales donde se indique (similar a HREF).</a:t>
            </a:r>
            <a:endParaRPr lang="es-ES" dirty="0"/>
          </a:p>
          <a:p>
            <a:r>
              <a:rPr lang="es-ES_tradnl" b="1" dirty="0"/>
              <a:t>CH</a:t>
            </a:r>
            <a:r>
              <a:rPr lang="es-ES_tradnl" dirty="0"/>
              <a:t> = color     	</a:t>
            </a:r>
            <a:r>
              <a:rPr lang="es-ES_tradnl" dirty="0" smtClean="0"/>
              <a:t>Marca </a:t>
            </a:r>
            <a:r>
              <a:rPr lang="es-ES_tradnl" dirty="0"/>
              <a:t>el color de la línea vertical.</a:t>
            </a:r>
            <a:endParaRPr lang="es-ES" dirty="0"/>
          </a:p>
          <a:p>
            <a:r>
              <a:rPr lang="es-ES_tradnl" b="1" dirty="0"/>
              <a:t>CV</a:t>
            </a:r>
            <a:r>
              <a:rPr lang="es-ES_tradnl" dirty="0"/>
              <a:t>= color		Indica el color de la línea horizontal.</a:t>
            </a:r>
            <a:endParaRPr lang="es-ES" dirty="0"/>
          </a:p>
          <a:p>
            <a:r>
              <a:rPr lang="es-ES_tradnl" b="1" dirty="0"/>
              <a:t>LH</a:t>
            </a:r>
            <a:r>
              <a:rPr lang="es-ES_tradnl" dirty="0"/>
              <a:t> = valor	</a:t>
            </a:r>
            <a:r>
              <a:rPr lang="es-ES_tradnl" dirty="0" smtClean="0"/>
              <a:t>Tipo </a:t>
            </a:r>
            <a:r>
              <a:rPr lang="es-ES_tradnl" dirty="0"/>
              <a:t>de línea vertical </a:t>
            </a:r>
            <a:r>
              <a:rPr lang="es-ES_tradnl" dirty="0" smtClean="0"/>
              <a:t>(1 solida, hasta 46 muy discontinua).  </a:t>
            </a:r>
            <a:endParaRPr lang="es-ES" dirty="0"/>
          </a:p>
          <a:p>
            <a:r>
              <a:rPr lang="es-ES_tradnl" b="1" dirty="0"/>
              <a:t>LV </a:t>
            </a:r>
            <a:r>
              <a:rPr lang="es-ES_tradnl" dirty="0"/>
              <a:t>= valor		</a:t>
            </a:r>
            <a:r>
              <a:rPr lang="es-ES_tradnl" dirty="0" smtClean="0"/>
              <a:t>Tipo </a:t>
            </a:r>
            <a:r>
              <a:rPr lang="es-ES_tradnl" dirty="0"/>
              <a:t>de línea horizontal.</a:t>
            </a:r>
            <a:endParaRPr lang="es-ES" dirty="0"/>
          </a:p>
          <a:p>
            <a:r>
              <a:rPr lang="es-ES_tradnl" b="1" dirty="0"/>
              <a:t>GRID</a:t>
            </a:r>
            <a:r>
              <a:rPr lang="es-ES_tradnl" dirty="0"/>
              <a:t>         </a:t>
            </a:r>
            <a:r>
              <a:rPr lang="es-ES_tradnl" dirty="0" smtClean="0"/>
              <a:t>                 Produce un enrejado en la gráfica.</a:t>
            </a:r>
            <a:endParaRPr lang="es-ES" dirty="0"/>
          </a:p>
          <a:p>
            <a:r>
              <a:rPr lang="es-ES_tradnl" b="1" dirty="0"/>
              <a:t>AREAS</a:t>
            </a:r>
            <a:r>
              <a:rPr lang="es-ES_tradnl" dirty="0"/>
              <a:t> = n      	</a:t>
            </a:r>
            <a:r>
              <a:rPr lang="es-ES_tradnl" dirty="0" smtClean="0"/>
              <a:t>Colorea áreas por debajo o por encima de la curva representada</a:t>
            </a:r>
          </a:p>
          <a:p>
            <a:endParaRPr lang="es-ES_tradnl" dirty="0"/>
          </a:p>
          <a:p>
            <a:endParaRPr lang="es-ES_tradnl" dirty="0" smtClean="0"/>
          </a:p>
          <a:p>
            <a:endParaRPr lang="es-ES_tradnl" dirty="0"/>
          </a:p>
          <a:p>
            <a:endParaRPr lang="es-ES_tradnl" dirty="0" smtClean="0"/>
          </a:p>
          <a:p>
            <a:endParaRPr lang="es-ES_tradnl" dirty="0"/>
          </a:p>
          <a:p>
            <a:endParaRPr lang="es-ES_tradnl" dirty="0" smtClean="0"/>
          </a:p>
          <a:p>
            <a:endParaRPr lang="es-ES_tradnl" dirty="0"/>
          </a:p>
          <a:p>
            <a:endParaRPr lang="es-ES_tradnl" dirty="0" smtClean="0"/>
          </a:p>
          <a:p>
            <a:endParaRPr lang="es-ES_tradnl" dirty="0"/>
          </a:p>
          <a:p>
            <a:endParaRPr lang="es-ES_tradnl" dirty="0" smtClean="0"/>
          </a:p>
          <a:p>
            <a:endParaRPr lang="es-ES_tradnl" dirty="0"/>
          </a:p>
          <a:p>
            <a:endParaRPr lang="es-ES_tradnl" dirty="0" smtClean="0"/>
          </a:p>
          <a:p>
            <a:endParaRPr lang="es-ES_tradnl" dirty="0"/>
          </a:p>
          <a:p>
            <a:endParaRPr lang="es-ES_tradnl" dirty="0" smtClean="0"/>
          </a:p>
          <a:p>
            <a:endParaRPr lang="es-ES_tradnl" dirty="0"/>
          </a:p>
          <a:p>
            <a:endParaRPr lang="es-ES_tradnl" dirty="0" smtClean="0"/>
          </a:p>
          <a:p>
            <a:endParaRPr lang="es-ES_tradnl" dirty="0"/>
          </a:p>
          <a:p>
            <a:endParaRPr lang="es-ES_tradnl" dirty="0" smtClean="0"/>
          </a:p>
          <a:p>
            <a:endParaRPr lang="es-ES_tradnl" dirty="0"/>
          </a:p>
          <a:p>
            <a:endParaRPr lang="es-ES_tradnl" dirty="0" smtClean="0"/>
          </a:p>
          <a:p>
            <a:endParaRPr lang="es-ES_tradnl" dirty="0"/>
          </a:p>
          <a:p>
            <a:endParaRPr lang="es-ES_tradnl" dirty="0" smtClean="0"/>
          </a:p>
          <a:p>
            <a:endParaRPr lang="es-ES_tradnl" dirty="0"/>
          </a:p>
          <a:p>
            <a:endParaRPr lang="es-ES_tradnl" dirty="0" smtClean="0"/>
          </a:p>
          <a:p>
            <a:endParaRPr lang="es-ES_tradnl" dirty="0"/>
          </a:p>
          <a:p>
            <a:endParaRPr lang="es-ES_tradnl" dirty="0" smtClean="0"/>
          </a:p>
          <a:p>
            <a:endParaRPr lang="es-ES_tradnl" dirty="0"/>
          </a:p>
          <a:p>
            <a:endParaRPr lang="es-ES_tradnl" dirty="0" smtClean="0"/>
          </a:p>
          <a:p>
            <a:endParaRPr lang="es-ES_tradnl" dirty="0"/>
          </a:p>
          <a:p>
            <a:endParaRPr lang="es-ES_tradnl" dirty="0" smtClean="0"/>
          </a:p>
          <a:p>
            <a:endParaRPr lang="es-ES_tradnl" dirty="0" smtClean="0"/>
          </a:p>
          <a:p>
            <a:endParaRPr lang="es-ES_tradnl" dirty="0"/>
          </a:p>
          <a:p>
            <a:endParaRPr lang="es-ES_tradnl" dirty="0" smtClean="0"/>
          </a:p>
          <a:p>
            <a:endParaRPr lang="es-ES_tradnl" dirty="0"/>
          </a:p>
          <a:p>
            <a:endParaRPr lang="es-ES_tradnl" dirty="0" smtClean="0"/>
          </a:p>
          <a:p>
            <a:endParaRPr lang="es-ES_tradnl" dirty="0"/>
          </a:p>
          <a:p>
            <a:endParaRPr lang="es-ES_tradnl" dirty="0" smtClean="0"/>
          </a:p>
          <a:p>
            <a:endParaRPr lang="es-ES_tradnl" dirty="0"/>
          </a:p>
          <a:p>
            <a:endParaRPr lang="es-ES_tradnl" dirty="0" smtClean="0"/>
          </a:p>
          <a:p>
            <a:endParaRPr lang="es-ES_tradnl" dirty="0"/>
          </a:p>
          <a:p>
            <a:endParaRPr lang="es-ES_tradnl" dirty="0" smtClean="0"/>
          </a:p>
          <a:p>
            <a:endParaRPr lang="es-ES_tradnl" dirty="0"/>
          </a:p>
          <a:p>
            <a:endParaRPr lang="es-ES_tradnl" dirty="0" smtClean="0"/>
          </a:p>
          <a:p>
            <a:endParaRPr lang="es-ES_tradnl" dirty="0"/>
          </a:p>
          <a:p>
            <a:endParaRPr lang="es-ES_tradnl" dirty="0" smtClean="0"/>
          </a:p>
          <a:p>
            <a:endParaRPr lang="es-ES_tradnl" dirty="0"/>
          </a:p>
          <a:p>
            <a:endParaRPr lang="es-ES_tradnl" dirty="0" smtClean="0"/>
          </a:p>
          <a:p>
            <a:endParaRPr lang="es-ES_tradnl" dirty="0"/>
          </a:p>
          <a:p>
            <a:endParaRPr lang="es-ES_tradnl" dirty="0" smtClean="0"/>
          </a:p>
          <a:p>
            <a:endParaRPr lang="es-ES_tradnl" dirty="0"/>
          </a:p>
          <a:p>
            <a:endParaRPr lang="es-ES_tradnl" dirty="0" smtClean="0"/>
          </a:p>
          <a:p>
            <a:endParaRPr lang="es-ES_tradnl" dirty="0"/>
          </a:p>
          <a:p>
            <a:endParaRPr lang="es-ES_tradnl" dirty="0" smtClean="0"/>
          </a:p>
          <a:p>
            <a:endParaRPr lang="es-ES_tradnl" dirty="0"/>
          </a:p>
          <a:p>
            <a:endParaRPr lang="es-ES_tradnl" dirty="0" smtClean="0"/>
          </a:p>
          <a:p>
            <a:endParaRPr lang="es-ES_tradnl" dirty="0"/>
          </a:p>
          <a:p>
            <a:endParaRPr lang="es-ES_tradnl" dirty="0" smtClean="0"/>
          </a:p>
          <a:p>
            <a:endParaRPr lang="es-ES_tradnl" dirty="0"/>
          </a:p>
          <a:p>
            <a:endParaRPr lang="es-ES_tradnl" dirty="0" smtClean="0"/>
          </a:p>
          <a:p>
            <a:endParaRPr lang="es-ES_tradnl" dirty="0"/>
          </a:p>
          <a:p>
            <a:endParaRPr lang="es-ES_tradnl" dirty="0" smtClean="0"/>
          </a:p>
          <a:p>
            <a:endParaRPr lang="es-ES_tradnl" dirty="0"/>
          </a:p>
          <a:p>
            <a:endParaRPr lang="es-ES_tradnl" dirty="0" smtClean="0"/>
          </a:p>
          <a:p>
            <a:endParaRPr lang="es-ES_tradnl" dirty="0"/>
          </a:p>
          <a:p>
            <a:endParaRPr lang="es-ES_tradnl" dirty="0" smtClean="0"/>
          </a:p>
          <a:p>
            <a:endParaRPr lang="es-ES_tradnl" dirty="0"/>
          </a:p>
          <a:p>
            <a:endParaRPr lang="es-ES_tradnl" dirty="0" smtClean="0"/>
          </a:p>
          <a:p>
            <a:endParaRPr lang="es-ES_tradnl" dirty="0"/>
          </a:p>
          <a:p>
            <a:endParaRPr lang="es-ES_tradnl" dirty="0" smtClean="0"/>
          </a:p>
          <a:p>
            <a:endParaRPr lang="es-ES_tradnl" dirty="0"/>
          </a:p>
          <a:p>
            <a:endParaRPr lang="es-ES_tradnl" dirty="0" smtClean="0"/>
          </a:p>
          <a:p>
            <a:endParaRPr lang="es-ES_tradnl" dirty="0"/>
          </a:p>
          <a:p>
            <a:endParaRPr lang="es-ES_tradnl" dirty="0" smtClean="0"/>
          </a:p>
          <a:p>
            <a:endParaRPr lang="es-ES_tradnl" dirty="0"/>
          </a:p>
          <a:p>
            <a:endParaRPr lang="es-ES_tradnl" dirty="0" smtClean="0"/>
          </a:p>
          <a:p>
            <a:endParaRPr lang="es-ES_tradnl" dirty="0"/>
          </a:p>
          <a:p>
            <a:endParaRPr lang="es-ES_tradnl" dirty="0" smtClean="0"/>
          </a:p>
          <a:p>
            <a:endParaRPr lang="es-ES_tradnl" dirty="0"/>
          </a:p>
          <a:p>
            <a:endParaRPr lang="es-ES_tradnl" dirty="0" smtClean="0"/>
          </a:p>
          <a:p>
            <a:endParaRPr lang="es-ES_tradnl" dirty="0"/>
          </a:p>
          <a:p>
            <a:endParaRPr lang="es-ES_tradnl" dirty="0" smtClean="0"/>
          </a:p>
          <a:p>
            <a:endParaRPr lang="es-ES_tradnl" dirty="0"/>
          </a:p>
          <a:p>
            <a:endParaRPr lang="es-ES_tradnl" dirty="0" smtClean="0"/>
          </a:p>
          <a:p>
            <a:endParaRPr lang="es-ES_tradnl" dirty="0"/>
          </a:p>
          <a:p>
            <a:endParaRPr lang="es-ES_tradnl" dirty="0" smtClean="0"/>
          </a:p>
          <a:p>
            <a:endParaRPr lang="es-ES_tradnl" dirty="0"/>
          </a:p>
          <a:p>
            <a:endParaRPr lang="es-ES_tradnl" dirty="0" smtClean="0"/>
          </a:p>
          <a:p>
            <a:endParaRPr lang="es-ES_tradnl" dirty="0"/>
          </a:p>
          <a:p>
            <a:endParaRPr lang="es-ES_tradnl" dirty="0" smtClean="0"/>
          </a:p>
          <a:p>
            <a:endParaRPr lang="es-ES_tradnl" dirty="0"/>
          </a:p>
          <a:p>
            <a:endParaRPr lang="es-ES_tradnl" dirty="0" smtClean="0"/>
          </a:p>
          <a:p>
            <a:endParaRPr lang="es-ES_tradnl" dirty="0"/>
          </a:p>
          <a:p>
            <a:endParaRPr lang="es-ES_tradnl" dirty="0" smtClean="0"/>
          </a:p>
          <a:p>
            <a:endParaRPr lang="es-ES_tradnl" dirty="0"/>
          </a:p>
          <a:p>
            <a:endParaRPr lang="es-ES_tradnl" dirty="0" smtClean="0"/>
          </a:p>
          <a:p>
            <a:endParaRPr lang="es-ES_tradnl" dirty="0"/>
          </a:p>
          <a:p>
            <a:endParaRPr lang="es-ES_tradnl" dirty="0" smtClean="0"/>
          </a:p>
          <a:p>
            <a:endParaRPr lang="es-ES_tradnl" dirty="0"/>
          </a:p>
          <a:p>
            <a:endParaRPr lang="es-ES_tradnl" dirty="0" smtClean="0"/>
          </a:p>
          <a:p>
            <a:endParaRPr lang="es-ES_tradnl" dirty="0"/>
          </a:p>
          <a:p>
            <a:endParaRPr lang="es-ES_tradnl" dirty="0" smtClean="0"/>
          </a:p>
          <a:p>
            <a:endParaRPr lang="es-ES_tradnl" dirty="0"/>
          </a:p>
          <a:p>
            <a:endParaRPr lang="es-ES_tradnl" dirty="0" smtClean="0"/>
          </a:p>
          <a:p>
            <a:endParaRPr lang="es-ES_tradnl" dirty="0"/>
          </a:p>
          <a:p>
            <a:endParaRPr lang="es-ES_tradnl" dirty="0" smtClean="0"/>
          </a:p>
          <a:p>
            <a:endParaRPr lang="es-ES_tradnl" dirty="0"/>
          </a:p>
          <a:p>
            <a:endParaRPr lang="es-ES_tradnl" dirty="0" smtClean="0"/>
          </a:p>
          <a:p>
            <a:endParaRPr lang="es-ES_tradnl" dirty="0"/>
          </a:p>
          <a:p>
            <a:endParaRPr lang="es-ES_tradnl" dirty="0" smtClean="0"/>
          </a:p>
          <a:p>
            <a:endParaRPr lang="es-ES_tradnl" dirty="0"/>
          </a:p>
          <a:p>
            <a:endParaRPr lang="es-ES_tradnl" dirty="0" smtClean="0"/>
          </a:p>
          <a:p>
            <a:endParaRPr lang="es-ES_tradnl" dirty="0"/>
          </a:p>
          <a:p>
            <a:endParaRPr lang="es-ES_tradnl" dirty="0" smtClean="0"/>
          </a:p>
          <a:p>
            <a:endParaRPr lang="es-ES_tradnl" dirty="0"/>
          </a:p>
          <a:p>
            <a:endParaRPr lang="es-ES_tradnl" dirty="0" smtClean="0"/>
          </a:p>
          <a:p>
            <a:endParaRPr lang="es-ES_tradnl" dirty="0"/>
          </a:p>
          <a:p>
            <a:endParaRPr lang="es-ES_tradnl" dirty="0" smtClean="0"/>
          </a:p>
          <a:p>
            <a:endParaRPr lang="es-ES_tradnl" dirty="0"/>
          </a:p>
          <a:p>
            <a:endParaRPr lang="es-ES_tradnl" dirty="0" smtClean="0"/>
          </a:p>
          <a:p>
            <a:endParaRPr lang="es-ES_tradnl" dirty="0"/>
          </a:p>
          <a:p>
            <a:endParaRPr lang="es-ES_tradnl" dirty="0" smtClean="0"/>
          </a:p>
          <a:p>
            <a:endParaRPr lang="es-ES_tradnl" dirty="0"/>
          </a:p>
          <a:p>
            <a:endParaRPr lang="es-ES_tradnl" dirty="0" smtClean="0"/>
          </a:p>
          <a:p>
            <a:endParaRPr lang="es-ES_tradnl" dirty="0"/>
          </a:p>
          <a:p>
            <a:endParaRPr lang="es-ES_tradnl" dirty="0" smtClean="0"/>
          </a:p>
          <a:p>
            <a:endParaRPr lang="es-ES_tradnl" dirty="0"/>
          </a:p>
          <a:p>
            <a:endParaRPr lang="es-ES_tradnl" dirty="0" smtClean="0"/>
          </a:p>
          <a:p>
            <a:endParaRPr lang="es-ES_tradnl" dirty="0"/>
          </a:p>
          <a:p>
            <a:endParaRPr lang="es-ES_tradnl" dirty="0" smtClean="0"/>
          </a:p>
          <a:p>
            <a:endParaRPr lang="es-ES_tradnl" dirty="0"/>
          </a:p>
          <a:p>
            <a:endParaRPr lang="es-ES_tradnl" dirty="0" smtClean="0"/>
          </a:p>
          <a:p>
            <a:endParaRPr lang="es-ES_tradnl" dirty="0"/>
          </a:p>
          <a:p>
            <a:endParaRPr lang="es-ES_tradnl" dirty="0" smtClean="0"/>
          </a:p>
          <a:p>
            <a:endParaRPr lang="es-ES_tradnl" dirty="0"/>
          </a:p>
          <a:p>
            <a:endParaRPr lang="es-ES_tradnl" dirty="0"/>
          </a:p>
          <a:p>
            <a:endParaRPr lang="es-ES_tradnl" dirty="0" smtClean="0"/>
          </a:p>
          <a:p>
            <a:endParaRPr lang="es-ES_tradnl" dirty="0"/>
          </a:p>
          <a:p>
            <a:endParaRPr lang="es-ES_tradnl" dirty="0" smtClean="0"/>
          </a:p>
          <a:p>
            <a:endParaRPr lang="es-ES_tradnl" dirty="0"/>
          </a:p>
          <a:p>
            <a:endParaRPr lang="es-ES_tradnl" dirty="0" smtClean="0"/>
          </a:p>
          <a:p>
            <a:endParaRPr lang="es-ES_tradnl" dirty="0"/>
          </a:p>
          <a:p>
            <a:endParaRPr lang="es-ES_tradnl" dirty="0" smtClean="0"/>
          </a:p>
          <a:p>
            <a:endParaRPr lang="es-ES_tradnl" dirty="0"/>
          </a:p>
          <a:p>
            <a:endParaRPr lang="es-ES_tradnl" dirty="0" smtClean="0"/>
          </a:p>
          <a:p>
            <a:endParaRPr lang="es-ES_tradnl" dirty="0"/>
          </a:p>
          <a:p>
            <a:endParaRPr lang="es-ES_tradnl" dirty="0" smtClean="0"/>
          </a:p>
          <a:p>
            <a:endParaRPr lang="es-ES_tradnl" dirty="0"/>
          </a:p>
          <a:p>
            <a:endParaRPr lang="es-ES_tradnl" dirty="0" smtClean="0"/>
          </a:p>
          <a:p>
            <a:endParaRPr lang="es-ES_tradnl" dirty="0"/>
          </a:p>
          <a:p>
            <a:endParaRPr lang="es-ES_tradnl" dirty="0" smtClean="0"/>
          </a:p>
          <a:p>
            <a:r>
              <a:rPr lang="es-ES_tradnl" dirty="0" smtClean="0"/>
              <a:t>reas (dependiendo de la </a:t>
            </a:r>
            <a:endParaRPr lang="es-ES" dirty="0"/>
          </a:p>
          <a:p>
            <a:r>
              <a:rPr lang="es-ES_tradnl" b="1" dirty="0" smtClean="0"/>
              <a:t>SKIPMISS</a:t>
            </a:r>
            <a:r>
              <a:rPr lang="es-ES_tradnl" dirty="0" smtClean="0"/>
              <a:t>       </a:t>
            </a:r>
            <a:r>
              <a:rPr lang="es-ES_tradnl" dirty="0"/>
              <a:t>	Crea un salto en la curva, </a:t>
            </a:r>
            <a:r>
              <a:rPr lang="es-ES_tradnl" dirty="0" smtClean="0"/>
              <a:t>por valores </a:t>
            </a:r>
            <a:r>
              <a:rPr lang="es-ES_tradnl" dirty="0" err="1" smtClean="0"/>
              <a:t>missing</a:t>
            </a:r>
            <a:r>
              <a:rPr lang="es-ES_tradnl" dirty="0" smtClean="0"/>
              <a:t> (con i=j)</a:t>
            </a:r>
          </a:p>
          <a:p>
            <a:r>
              <a:rPr lang="es-ES_tradnl" dirty="0" smtClean="0"/>
              <a:t>UNIFORM	Dibuja ejes uniformes, útil cuando se realizan varias gráficas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20688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s-ES" b="1" dirty="0" smtClean="0"/>
              <a:t>PROCEDIMIENTOS GRÁFICOS</a:t>
            </a:r>
            <a:endParaRPr lang="es-ES" b="1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6371"/>
            <a:ext cx="4355976" cy="2349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95482"/>
            <a:ext cx="4427984" cy="2264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3356992"/>
            <a:ext cx="4320479" cy="2241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908720"/>
            <a:ext cx="4377487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20688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s-ES" b="1" dirty="0" smtClean="0"/>
              <a:t>PROCEDIMIENTOS GRÁFICOS</a:t>
            </a:r>
            <a:endParaRPr lang="es-ES" b="1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23320" y="1179166"/>
            <a:ext cx="6120680" cy="5678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CuadroTexto"/>
          <p:cNvSpPr txBox="1"/>
          <p:nvPr/>
        </p:nvSpPr>
        <p:spPr>
          <a:xfrm>
            <a:off x="179512" y="1484784"/>
            <a:ext cx="266429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 smtClean="0"/>
              <a:t>Opciones sentencia </a:t>
            </a:r>
          </a:p>
          <a:p>
            <a:r>
              <a:rPr lang="es-ES_tradnl" sz="2400" b="1" dirty="0" smtClean="0"/>
              <a:t>BUBBLE</a:t>
            </a:r>
            <a:endParaRPr lang="es-ES_tradnl" sz="2400" b="1" dirty="0" smtClean="0"/>
          </a:p>
          <a:p>
            <a:endParaRPr lang="es-ES_tradnl" sz="2400" dirty="0" smtClean="0"/>
          </a:p>
          <a:p>
            <a:r>
              <a:rPr lang="es-ES_tradnl" sz="2400" dirty="0" smtClean="0"/>
              <a:t>BCOLOR=</a:t>
            </a:r>
          </a:p>
          <a:p>
            <a:r>
              <a:rPr lang="es-ES_tradnl" sz="2400" dirty="0" smtClean="0"/>
              <a:t>BSCALE=</a:t>
            </a:r>
            <a:r>
              <a:rPr lang="es-ES_tradnl" sz="2400" dirty="0" err="1" smtClean="0"/>
              <a:t>area|radio</a:t>
            </a:r>
            <a:endParaRPr lang="es-ES_tradnl" sz="2400" dirty="0" smtClean="0"/>
          </a:p>
          <a:p>
            <a:r>
              <a:rPr lang="es-ES_tradnl" sz="2400" dirty="0" smtClean="0"/>
              <a:t>BSIZE=valor</a:t>
            </a:r>
          </a:p>
          <a:p>
            <a:r>
              <a:rPr lang="es-ES_tradnl" sz="2400" dirty="0" smtClean="0"/>
              <a:t>BLABEL	</a:t>
            </a:r>
          </a:p>
          <a:p>
            <a:r>
              <a:rPr lang="es-ES_tradnl" sz="2400" dirty="0" smtClean="0"/>
              <a:t>CTEXT=</a:t>
            </a:r>
            <a:endParaRPr lang="es-ES" sz="2400" dirty="0" smtClean="0"/>
          </a:p>
          <a:p>
            <a:r>
              <a:rPr lang="es-ES_tradnl" sz="2400" dirty="0" smtClean="0"/>
              <a:t>BFONT=fuente	</a:t>
            </a:r>
            <a:endParaRPr lang="es-ES" sz="2400" dirty="0" smtClean="0"/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20688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s-ES" b="1" dirty="0" smtClean="0"/>
              <a:t>PROCEDIMIENTOS GRÁFICOS</a:t>
            </a:r>
            <a:endParaRPr lang="es-ES" b="1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23528" y="764704"/>
          <a:ext cx="8059409" cy="17346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Documento" r:id="rId3" imgW="4252747" imgH="916855" progId="Word.Document.12">
                  <p:embed/>
                </p:oleObj>
              </mc:Choice>
              <mc:Fallback>
                <p:oleObj name="Documento" r:id="rId3" imgW="4252747" imgH="916855" progId="Word.Documen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764704"/>
                        <a:ext cx="8059409" cy="17346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2708920"/>
            <a:ext cx="6936023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20688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s-ES" b="1" dirty="0" smtClean="0"/>
              <a:t>PROCEDIMIENTOS GRÁFICOS</a:t>
            </a:r>
            <a:endParaRPr lang="es-ES" b="1" dirty="0"/>
          </a:p>
        </p:txBody>
      </p:sp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539552" y="620688"/>
          <a:ext cx="8158852" cy="18015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Documento" r:id="rId3" imgW="3247977" imgH="718947" progId="Word.Document.12">
                  <p:embed/>
                </p:oleObj>
              </mc:Choice>
              <mc:Fallback>
                <p:oleObj name="Documento" r:id="rId3" imgW="3247977" imgH="718947" progId="Word.Document.12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620688"/>
                        <a:ext cx="8158852" cy="18015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2492896"/>
            <a:ext cx="7306750" cy="3939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620688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s-ES" b="1" dirty="0" smtClean="0"/>
              <a:t>RESALTAR TEXTOS EN GRÁFICOS</a:t>
            </a:r>
            <a:endParaRPr lang="es-ES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052736"/>
            <a:ext cx="8276523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743200"/>
            <a:ext cx="7848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620688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s-ES" b="1" dirty="0" smtClean="0"/>
              <a:t>RESALTAR DISEÑO GRÁFICO</a:t>
            </a:r>
            <a:endParaRPr lang="es-ES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827584" y="620688"/>
            <a:ext cx="51845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5400" b="1" dirty="0" err="1"/>
              <a:t>PATTERN</a:t>
            </a:r>
            <a:r>
              <a:rPr lang="es-ES_tradnl" sz="3600" dirty="0" err="1"/>
              <a:t>n</a:t>
            </a:r>
            <a:r>
              <a:rPr lang="es-ES_tradnl" sz="3600" dirty="0"/>
              <a:t> </a:t>
            </a:r>
            <a:r>
              <a:rPr lang="es-ES_tradnl" sz="3600" dirty="0">
                <a:solidFill>
                  <a:srgbClr val="00B050"/>
                </a:solidFill>
              </a:rPr>
              <a:t>opciones</a:t>
            </a:r>
            <a:r>
              <a:rPr lang="es-ES_tradnl" sz="3600" dirty="0"/>
              <a:t>;</a:t>
            </a:r>
            <a:endParaRPr lang="es-ES" sz="3600" dirty="0"/>
          </a:p>
          <a:p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539552" y="1484784"/>
            <a:ext cx="8208912" cy="553997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_tradnl" sz="2400" dirty="0" smtClean="0"/>
              <a:t> </a:t>
            </a:r>
            <a:r>
              <a:rPr lang="es-ES_tradnl" sz="3200" dirty="0" smtClean="0"/>
              <a:t>Sentencia </a:t>
            </a:r>
            <a:r>
              <a:rPr lang="es-ES_tradnl" sz="3200" dirty="0"/>
              <a:t>es </a:t>
            </a:r>
            <a:r>
              <a:rPr lang="es-ES_tradnl" sz="3200" dirty="0" smtClean="0"/>
              <a:t>aditiva</a:t>
            </a:r>
            <a:r>
              <a:rPr lang="es-ES_tradnl" sz="3200" dirty="0"/>
              <a:t> </a:t>
            </a:r>
            <a:r>
              <a:rPr lang="es-ES_tradnl" sz="3200" dirty="0" smtClean="0"/>
              <a:t>(permanece hasta que no aparece otra sentencia PATTERN)</a:t>
            </a:r>
          </a:p>
          <a:p>
            <a:pPr>
              <a:buFont typeface="Arial" pitchFamily="34" charset="0"/>
              <a:buChar char="•"/>
            </a:pPr>
            <a:r>
              <a:rPr lang="es-ES_tradnl" sz="3200" dirty="0" smtClean="0"/>
              <a:t>OPCIONES</a:t>
            </a:r>
          </a:p>
          <a:p>
            <a:pPr lvl="1">
              <a:buFont typeface="Arial" pitchFamily="34" charset="0"/>
              <a:buChar char="•"/>
            </a:pPr>
            <a:r>
              <a:rPr lang="es-ES_tradnl" sz="2400" dirty="0" smtClean="0"/>
              <a:t>C </a:t>
            </a:r>
            <a:r>
              <a:rPr lang="es-ES_tradnl" sz="2400" dirty="0"/>
              <a:t>= </a:t>
            </a:r>
            <a:r>
              <a:rPr lang="es-ES_tradnl" sz="2400" dirty="0" smtClean="0"/>
              <a:t>color</a:t>
            </a:r>
          </a:p>
          <a:p>
            <a:pPr lvl="1">
              <a:buFont typeface="Arial" pitchFamily="34" charset="0"/>
              <a:buChar char="•"/>
            </a:pPr>
            <a:r>
              <a:rPr lang="es-ES_tradnl" sz="2400" dirty="0" smtClean="0"/>
              <a:t>VALUE</a:t>
            </a:r>
            <a:r>
              <a:rPr lang="es-ES_tradnl" sz="2400" dirty="0"/>
              <a:t>= valor      </a:t>
            </a:r>
            <a:r>
              <a:rPr lang="es-ES_tradnl" sz="2400" dirty="0" smtClean="0"/>
              <a:t>(densidad </a:t>
            </a:r>
            <a:r>
              <a:rPr lang="es-ES_tradnl" sz="2400" dirty="0"/>
              <a:t>interior de </a:t>
            </a:r>
            <a:r>
              <a:rPr lang="es-ES_tradnl" sz="2400" dirty="0" smtClean="0"/>
              <a:t>barras </a:t>
            </a:r>
            <a:r>
              <a:rPr lang="es-ES_tradnl" sz="2400" dirty="0"/>
              <a:t>y  </a:t>
            </a:r>
            <a:r>
              <a:rPr lang="es-ES_tradnl" sz="2400" dirty="0" smtClean="0"/>
              <a:t>áreas)</a:t>
            </a:r>
          </a:p>
          <a:p>
            <a:pPr lvl="2">
              <a:buFont typeface="Arial" pitchFamily="34" charset="0"/>
              <a:buChar char="•"/>
            </a:pPr>
            <a:r>
              <a:rPr lang="es-ES_tradnl" sz="2400" dirty="0" smtClean="0"/>
              <a:t>E  transparente. </a:t>
            </a:r>
          </a:p>
          <a:p>
            <a:pPr lvl="2">
              <a:buFont typeface="Arial" pitchFamily="34" charset="0"/>
              <a:buChar char="•"/>
            </a:pPr>
            <a:r>
              <a:rPr lang="es-ES_tradnl" sz="2400" dirty="0" smtClean="0"/>
              <a:t>S  (solida)</a:t>
            </a:r>
          </a:p>
          <a:p>
            <a:pPr lvl="2">
              <a:buFont typeface="Arial" pitchFamily="34" charset="0"/>
              <a:buChar char="•"/>
            </a:pPr>
            <a:r>
              <a:rPr lang="es-ES_tradnl" sz="2400" dirty="0" smtClean="0"/>
              <a:t>L cruza rayas a la </a:t>
            </a:r>
            <a:r>
              <a:rPr lang="es-ES_tradnl" sz="2400" dirty="0"/>
              <a:t>izquierda </a:t>
            </a:r>
            <a:endParaRPr lang="es-ES_tradnl" sz="2400" dirty="0" smtClean="0"/>
          </a:p>
          <a:p>
            <a:pPr lvl="2">
              <a:buFont typeface="Arial" pitchFamily="34" charset="0"/>
              <a:buChar char="•"/>
            </a:pPr>
            <a:r>
              <a:rPr lang="es-ES_tradnl" sz="2400" dirty="0" smtClean="0"/>
              <a:t>R cruza rayas a la derecha</a:t>
            </a:r>
          </a:p>
          <a:p>
            <a:pPr lvl="2">
              <a:buFont typeface="Arial" pitchFamily="34" charset="0"/>
              <a:buChar char="•"/>
            </a:pPr>
            <a:r>
              <a:rPr lang="es-ES_tradnl" sz="2400" dirty="0" smtClean="0"/>
              <a:t>X. </a:t>
            </a:r>
            <a:r>
              <a:rPr lang="es-ES_tradnl" sz="2400" dirty="0"/>
              <a:t>La densidad indica el grosor de las líneas. Ejemplos: </a:t>
            </a:r>
            <a:r>
              <a:rPr lang="es-ES_tradnl" sz="2400" dirty="0" err="1"/>
              <a:t>value</a:t>
            </a:r>
            <a:r>
              <a:rPr lang="es-ES_tradnl" sz="2400" dirty="0"/>
              <a:t>=L3,  </a:t>
            </a:r>
            <a:r>
              <a:rPr lang="es-ES_tradnl" sz="2400" dirty="0" err="1"/>
              <a:t>value</a:t>
            </a:r>
            <a:r>
              <a:rPr lang="es-ES_tradnl" sz="2400" dirty="0"/>
              <a:t>=R2, </a:t>
            </a:r>
            <a:r>
              <a:rPr lang="es-ES_tradnl" sz="2400" dirty="0" err="1" smtClean="0"/>
              <a:t>value</a:t>
            </a:r>
            <a:r>
              <a:rPr lang="es-ES_tradnl" sz="2400" dirty="0" smtClean="0"/>
              <a:t>=X5</a:t>
            </a:r>
          </a:p>
          <a:p>
            <a:pPr lvl="2">
              <a:buFont typeface="Arial" pitchFamily="34" charset="0"/>
              <a:buChar char="•"/>
            </a:pPr>
            <a:r>
              <a:rPr lang="es-ES_tradnl" sz="2400" dirty="0" smtClean="0"/>
              <a:t>1-5  cada vez las trazas mas gruesas y divididas en mas partes</a:t>
            </a:r>
          </a:p>
          <a:p>
            <a:pPr lvl="2">
              <a:buFont typeface="Arial" pitchFamily="34" charset="0"/>
              <a:buChar char="•"/>
            </a:pP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620688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s-ES" b="1" dirty="0" smtClean="0"/>
              <a:t>RESALTAR DISEÑO GRÁFICO</a:t>
            </a:r>
            <a:endParaRPr lang="es-ES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764704"/>
            <a:ext cx="9005774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3" y="3439448"/>
            <a:ext cx="8136904" cy="341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20688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s-ES" b="1" dirty="0" smtClean="0"/>
              <a:t>RESALTAR DISEÑO GRÁFICO</a:t>
            </a:r>
            <a:endParaRPr lang="es-ES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611560" y="404664"/>
            <a:ext cx="79208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800" b="1" dirty="0" err="1"/>
              <a:t>SYMBOL</a:t>
            </a:r>
            <a:r>
              <a:rPr lang="es-ES_tradnl" sz="2800" dirty="0" err="1"/>
              <a:t>n</a:t>
            </a:r>
            <a:r>
              <a:rPr lang="es-ES_tradnl" sz="2800" dirty="0"/>
              <a:t> </a:t>
            </a:r>
            <a:r>
              <a:rPr lang="es-ES_tradnl" sz="2800" dirty="0" smtClean="0"/>
              <a:t>opciones ;   </a:t>
            </a:r>
            <a:r>
              <a:rPr lang="es-ES_tradnl" sz="2800" dirty="0"/>
              <a:t>(n 1‑255)</a:t>
            </a:r>
            <a:endParaRPr lang="es-ES" sz="2800" dirty="0"/>
          </a:p>
          <a:p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251520" y="1242040"/>
            <a:ext cx="8352928" cy="535531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_tradnl" sz="1900" dirty="0" smtClean="0"/>
              <a:t>V = símbolo              (</a:t>
            </a:r>
            <a:r>
              <a:rPr lang="es-ES_tradnl" sz="1900" dirty="0" err="1" smtClean="0"/>
              <a:t>dot</a:t>
            </a:r>
            <a:r>
              <a:rPr lang="es-ES_tradnl" sz="1900" dirty="0" smtClean="0"/>
              <a:t>, </a:t>
            </a:r>
            <a:r>
              <a:rPr lang="es-ES_tradnl" sz="1900" dirty="0" err="1" smtClean="0"/>
              <a:t>triangle</a:t>
            </a:r>
            <a:r>
              <a:rPr lang="es-ES_tradnl" sz="1900" dirty="0" smtClean="0"/>
              <a:t>, </a:t>
            </a:r>
            <a:r>
              <a:rPr lang="es-ES_tradnl" sz="1900" dirty="0" err="1" smtClean="0"/>
              <a:t>star</a:t>
            </a:r>
            <a:r>
              <a:rPr lang="es-ES_tradnl" sz="1900" dirty="0" smtClean="0"/>
              <a:t>, plus, </a:t>
            </a:r>
            <a:r>
              <a:rPr lang="es-ES_tradnl" sz="1900" dirty="0" err="1" smtClean="0"/>
              <a:t>diamon,square</a:t>
            </a:r>
            <a:r>
              <a:rPr lang="es-ES_tradnl" sz="1900" dirty="0" smtClean="0"/>
              <a:t>,….)</a:t>
            </a:r>
            <a:endParaRPr lang="es-ES" sz="1900" dirty="0"/>
          </a:p>
          <a:p>
            <a:r>
              <a:rPr lang="es-ES_tradnl" sz="1900" dirty="0"/>
              <a:t>CV = color  </a:t>
            </a:r>
            <a:endParaRPr lang="es-ES_tradnl" sz="1900" dirty="0" smtClean="0"/>
          </a:p>
          <a:p>
            <a:r>
              <a:rPr lang="es-ES_tradnl" sz="1900" dirty="0" smtClean="0"/>
              <a:t>I = tipo de interpolación.  </a:t>
            </a:r>
          </a:p>
          <a:p>
            <a:pPr marL="627063" lvl="1" indent="-169863">
              <a:buFont typeface="Arial" pitchFamily="34" charset="0"/>
              <a:buChar char="•"/>
            </a:pPr>
            <a:r>
              <a:rPr lang="es-ES_tradnl" sz="1900" dirty="0" err="1" smtClean="0"/>
              <a:t>None</a:t>
            </a:r>
            <a:endParaRPr lang="es-ES_tradnl" sz="1900" dirty="0" smtClean="0"/>
          </a:p>
          <a:p>
            <a:pPr marL="627063" lvl="1" indent="-169863">
              <a:buFont typeface="Arial" pitchFamily="34" charset="0"/>
              <a:buChar char="•"/>
            </a:pPr>
            <a:r>
              <a:rPr lang="es-ES_tradnl" sz="1900" dirty="0" err="1" smtClean="0"/>
              <a:t>Join</a:t>
            </a:r>
            <a:endParaRPr lang="es-ES_tradnl" sz="1900" dirty="0" smtClean="0"/>
          </a:p>
          <a:p>
            <a:pPr marL="627063" lvl="1" indent="-169863">
              <a:buFont typeface="Arial" pitchFamily="34" charset="0"/>
              <a:buChar char="•"/>
            </a:pPr>
            <a:r>
              <a:rPr lang="es-ES_tradnl" sz="1900" dirty="0" err="1" smtClean="0"/>
              <a:t>Needle</a:t>
            </a:r>
            <a:endParaRPr lang="es-ES_tradnl" sz="1900" dirty="0" smtClean="0"/>
          </a:p>
          <a:p>
            <a:pPr marL="627063" lvl="1" indent="-169863">
              <a:buFont typeface="Arial" pitchFamily="34" charset="0"/>
              <a:buChar char="•"/>
            </a:pPr>
            <a:r>
              <a:rPr lang="es-ES_tradnl" sz="1900" dirty="0" err="1" smtClean="0"/>
              <a:t>Spline</a:t>
            </a:r>
            <a:endParaRPr lang="es-ES_tradnl" sz="1900" dirty="0" smtClean="0"/>
          </a:p>
          <a:p>
            <a:pPr marL="627063" lvl="1" indent="-169863">
              <a:buFont typeface="Arial" pitchFamily="34" charset="0"/>
              <a:buChar char="•"/>
            </a:pPr>
            <a:r>
              <a:rPr lang="es-ES_tradnl" sz="1900" dirty="0" err="1" smtClean="0"/>
              <a:t>Stdkxxx</a:t>
            </a:r>
            <a:r>
              <a:rPr lang="es-ES_tradnl" sz="1900" dirty="0" smtClean="0"/>
              <a:t>   (se ajusta a la media con (+ ‑) 1, 2 3 desviaciones típicas ) para  cada  x. El valor de k puede ser 1, 2, 3 (según las desviaciones que se utilicen). </a:t>
            </a:r>
            <a:r>
              <a:rPr lang="es-ES_tradnl" sz="1900" dirty="0" err="1" smtClean="0"/>
              <a:t>Xxx</a:t>
            </a:r>
            <a:r>
              <a:rPr lang="es-ES_tradnl" sz="1900" dirty="0" smtClean="0"/>
              <a:t> (</a:t>
            </a:r>
            <a:r>
              <a:rPr lang="es-ES_tradnl" sz="1900" dirty="0" err="1" smtClean="0"/>
              <a:t>j,b,t</a:t>
            </a:r>
            <a:r>
              <a:rPr lang="es-ES_tradnl" sz="1900" dirty="0" smtClean="0"/>
              <a:t>).</a:t>
            </a:r>
          </a:p>
          <a:p>
            <a:pPr marL="627063" lvl="1" indent="-169863">
              <a:buFont typeface="Arial" pitchFamily="34" charset="0"/>
              <a:buChar char="•"/>
            </a:pPr>
            <a:r>
              <a:rPr lang="es-ES_tradnl" sz="1900" dirty="0" err="1" smtClean="0"/>
              <a:t>Rxxxxx</a:t>
            </a:r>
            <a:r>
              <a:rPr lang="es-ES_tradnl" sz="1900" dirty="0" smtClean="0"/>
              <a:t>, d(regresión. Puede ser L,Q,C -recta, cuadrática o cubica-. Si se añade CLM o CLI calcula  intervalos de  confianza (90, 95, 99). </a:t>
            </a:r>
          </a:p>
          <a:p>
            <a:pPr marL="169863" indent="-169863"/>
            <a:r>
              <a:rPr lang="es-ES_tradnl" sz="1900" dirty="0" smtClean="0"/>
              <a:t>CI </a:t>
            </a:r>
            <a:r>
              <a:rPr lang="es-ES_tradnl" sz="1900" dirty="0"/>
              <a:t>= color     	</a:t>
            </a:r>
            <a:endParaRPr lang="es-ES" sz="1900" dirty="0"/>
          </a:p>
          <a:p>
            <a:r>
              <a:rPr lang="es-ES_tradnl" sz="1900" dirty="0"/>
              <a:t>C = color      	</a:t>
            </a:r>
            <a:endParaRPr lang="es-ES" sz="1900" dirty="0"/>
          </a:p>
          <a:p>
            <a:r>
              <a:rPr lang="es-ES_tradnl" sz="1900" dirty="0" smtClean="0"/>
              <a:t>W  </a:t>
            </a:r>
            <a:r>
              <a:rPr lang="es-ES_tradnl" sz="1900" dirty="0"/>
              <a:t>=</a:t>
            </a:r>
            <a:r>
              <a:rPr lang="es-ES_tradnl" sz="1900" i="1" dirty="0"/>
              <a:t>n        	</a:t>
            </a:r>
            <a:r>
              <a:rPr lang="es-ES_tradnl" sz="1900" i="1" dirty="0" smtClean="0"/>
              <a:t>G</a:t>
            </a:r>
            <a:r>
              <a:rPr lang="es-ES_tradnl" sz="1900" dirty="0" smtClean="0"/>
              <a:t>rosor </a:t>
            </a:r>
            <a:r>
              <a:rPr lang="es-ES_tradnl" sz="1900" dirty="0"/>
              <a:t>de la línea de interpolación.</a:t>
            </a:r>
            <a:endParaRPr lang="es-ES" sz="1900" dirty="0"/>
          </a:p>
          <a:p>
            <a:r>
              <a:rPr lang="es-ES_tradnl" sz="1900" dirty="0"/>
              <a:t>H = n          	</a:t>
            </a:r>
            <a:r>
              <a:rPr lang="es-ES_tradnl" sz="1900" dirty="0" smtClean="0"/>
              <a:t>Altura de caracteres</a:t>
            </a:r>
            <a:r>
              <a:rPr lang="es-ES_tradnl" sz="1900" dirty="0"/>
              <a:t>.</a:t>
            </a:r>
            <a:endParaRPr lang="es-ES" sz="1900" dirty="0"/>
          </a:p>
          <a:p>
            <a:r>
              <a:rPr lang="es-ES_tradnl" sz="1900" dirty="0"/>
              <a:t>L = n          	</a:t>
            </a:r>
            <a:r>
              <a:rPr lang="es-ES_tradnl" sz="1900" dirty="0" smtClean="0"/>
              <a:t>(tipo </a:t>
            </a:r>
            <a:r>
              <a:rPr lang="es-ES_tradnl" sz="1900" dirty="0"/>
              <a:t>de </a:t>
            </a:r>
            <a:r>
              <a:rPr lang="es-ES_tradnl" sz="1900" dirty="0" smtClean="0"/>
              <a:t>línea, 1 solida,2‑46 disjuntas</a:t>
            </a:r>
            <a:r>
              <a:rPr lang="es-ES_tradnl" sz="1900" dirty="0"/>
              <a:t>, </a:t>
            </a:r>
            <a:r>
              <a:rPr lang="es-ES_tradnl" sz="1900" dirty="0" smtClean="0"/>
              <a:t>separación se incrementa)</a:t>
            </a:r>
            <a:r>
              <a:rPr lang="es-ES_tradnl" sz="1900" i="1" dirty="0" smtClean="0"/>
              <a:t>.</a:t>
            </a:r>
            <a:endParaRPr lang="es-ES" sz="1900" dirty="0"/>
          </a:p>
          <a:p>
            <a:r>
              <a:rPr lang="es-ES_tradnl" sz="1900" dirty="0"/>
              <a:t>MODE =(INCLUDE, EXCLUDE)  </a:t>
            </a:r>
            <a:r>
              <a:rPr lang="es-ES_tradnl" sz="1900" dirty="0" smtClean="0"/>
              <a:t> (valores situados fuera de los ejes)</a:t>
            </a:r>
            <a:r>
              <a:rPr lang="es-ES_tradnl" sz="1900" dirty="0"/>
              <a:t>	</a:t>
            </a:r>
            <a:endParaRPr lang="es-ES" sz="1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20688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s-ES" b="1" dirty="0" smtClean="0"/>
              <a:t>RESALTAR DISEÑO GRÁFICO</a:t>
            </a:r>
            <a:endParaRPr lang="es-ES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611560" y="404664"/>
            <a:ext cx="79208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800" b="1" dirty="0" err="1"/>
              <a:t>SYMBOL</a:t>
            </a:r>
            <a:r>
              <a:rPr lang="es-ES_tradnl" sz="2800" dirty="0" err="1"/>
              <a:t>n</a:t>
            </a:r>
            <a:r>
              <a:rPr lang="es-ES_tradnl" sz="2800" dirty="0"/>
              <a:t> </a:t>
            </a:r>
            <a:r>
              <a:rPr lang="es-ES_tradnl" sz="2800" dirty="0" smtClean="0"/>
              <a:t>opciones ;   </a:t>
            </a:r>
            <a:r>
              <a:rPr lang="es-ES_tradnl" sz="2800" dirty="0"/>
              <a:t>(n 1‑255)</a:t>
            </a:r>
            <a:endParaRPr lang="es-ES" sz="2800" dirty="0"/>
          </a:p>
          <a:p>
            <a:endParaRPr lang="es-E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8777527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1" y="3717032"/>
            <a:ext cx="8608657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20688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s-ES" b="1" dirty="0" smtClean="0"/>
              <a:t>RESALTAR DISEÑO GRÁFICO</a:t>
            </a:r>
            <a:endParaRPr lang="es-ES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395536" y="692696"/>
            <a:ext cx="748883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dirty="0" err="1"/>
              <a:t>AXIS</a:t>
            </a:r>
            <a:r>
              <a:rPr lang="es-ES_tradnl" sz="2800" dirty="0" err="1"/>
              <a:t>n</a:t>
            </a:r>
            <a:r>
              <a:rPr lang="es-ES_tradnl" sz="2800" dirty="0"/>
              <a:t>  opciones  </a:t>
            </a:r>
            <a:r>
              <a:rPr lang="es-ES_tradnl" sz="2400" dirty="0"/>
              <a:t>(n 1‑255 </a:t>
            </a:r>
            <a:r>
              <a:rPr lang="es-ES_tradnl" sz="2400" dirty="0" smtClean="0"/>
              <a:t>)</a:t>
            </a:r>
            <a:endParaRPr lang="es-ES" sz="2400" dirty="0"/>
          </a:p>
          <a:p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395536" y="1484784"/>
            <a:ext cx="8748464" cy="544764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s-ES_tradnl" sz="2400" dirty="0" smtClean="0"/>
              <a:t>LABEL = "</a:t>
            </a:r>
            <a:r>
              <a:rPr lang="es-ES_tradnl" sz="2400" dirty="0" err="1" smtClean="0"/>
              <a:t>none</a:t>
            </a:r>
            <a:r>
              <a:rPr lang="es-ES_tradnl" sz="2400" dirty="0" smtClean="0"/>
              <a:t>", </a:t>
            </a:r>
            <a:r>
              <a:rPr lang="es-ES_tradnl" sz="2400" dirty="0" err="1" smtClean="0"/>
              <a:t>Label</a:t>
            </a:r>
            <a:r>
              <a:rPr lang="es-ES_tradnl" sz="2400" dirty="0" smtClean="0"/>
              <a:t>=(</a:t>
            </a:r>
            <a:r>
              <a:rPr lang="es-ES_tradnl" sz="2400" dirty="0" err="1" smtClean="0"/>
              <a:t>caracteristicas</a:t>
            </a:r>
            <a:r>
              <a:rPr lang="es-ES_tradnl" sz="2400" dirty="0" smtClean="0"/>
              <a:t> similares a las de </a:t>
            </a:r>
            <a:r>
              <a:rPr lang="es-ES_tradnl" sz="2400" dirty="0" err="1" smtClean="0"/>
              <a:t>tittle</a:t>
            </a:r>
            <a:r>
              <a:rPr lang="es-ES_tradnl" sz="2400" dirty="0" smtClean="0"/>
              <a:t>).</a:t>
            </a:r>
          </a:p>
          <a:p>
            <a:pPr lvl="0"/>
            <a:r>
              <a:rPr lang="es-ES_tradnl" sz="2400" dirty="0" smtClean="0"/>
              <a:t>ORDER = (indicar los valores de las  marcas  de referencia en los ejes).</a:t>
            </a:r>
          </a:p>
          <a:p>
            <a:pPr lvl="0"/>
            <a:r>
              <a:rPr lang="es-ES_tradnl" sz="2400" dirty="0" smtClean="0"/>
              <a:t>COLOR</a:t>
            </a:r>
            <a:r>
              <a:rPr lang="es-ES_tradnl" sz="2400" dirty="0"/>
              <a:t>= color   </a:t>
            </a:r>
            <a:endParaRPr lang="es-ES" sz="2400" dirty="0"/>
          </a:p>
          <a:p>
            <a:pPr lvl="0"/>
            <a:r>
              <a:rPr lang="es-ES_tradnl" sz="2400" dirty="0" smtClean="0"/>
              <a:t>LOGBASE </a:t>
            </a:r>
            <a:r>
              <a:rPr lang="es-ES_tradnl" sz="2400" dirty="0"/>
              <a:t>= (n, pi, e</a:t>
            </a:r>
            <a:r>
              <a:rPr lang="es-ES_tradnl" sz="2400" dirty="0" smtClean="0"/>
              <a:t>) </a:t>
            </a:r>
            <a:endParaRPr lang="es-ES" sz="2400" dirty="0" smtClean="0"/>
          </a:p>
          <a:p>
            <a:pPr lvl="0"/>
            <a:r>
              <a:rPr lang="es-ES_tradnl" sz="2400" dirty="0" smtClean="0"/>
              <a:t>LOGSTYLE = (</a:t>
            </a:r>
            <a:r>
              <a:rPr lang="es-ES_tradnl" sz="2400" dirty="0" err="1" smtClean="0"/>
              <a:t>power</a:t>
            </a:r>
            <a:r>
              <a:rPr lang="es-ES_tradnl" sz="2400" dirty="0" smtClean="0"/>
              <a:t>, </a:t>
            </a:r>
            <a:r>
              <a:rPr lang="es-ES_tradnl" sz="2400" dirty="0" err="1" smtClean="0"/>
              <a:t>expand</a:t>
            </a:r>
            <a:r>
              <a:rPr lang="es-ES_tradnl" sz="2400" dirty="0" smtClean="0"/>
              <a:t>) </a:t>
            </a:r>
          </a:p>
          <a:p>
            <a:pPr lvl="0"/>
            <a:r>
              <a:rPr lang="es-ES_tradnl" sz="2400" dirty="0" smtClean="0"/>
              <a:t>MAJOR </a:t>
            </a:r>
            <a:r>
              <a:rPr lang="es-ES_tradnl" sz="2400" dirty="0"/>
              <a:t>= (</a:t>
            </a:r>
            <a:r>
              <a:rPr lang="es-ES_tradnl" sz="2400" dirty="0" err="1"/>
              <a:t>none</a:t>
            </a:r>
            <a:r>
              <a:rPr lang="es-ES_tradnl" sz="2400" dirty="0"/>
              <a:t>, </a:t>
            </a:r>
            <a:r>
              <a:rPr lang="es-ES_tradnl" sz="2400" dirty="0" err="1"/>
              <a:t>descripcion</a:t>
            </a:r>
            <a:r>
              <a:rPr lang="es-ES_tradnl" sz="2400" dirty="0"/>
              <a:t>)   </a:t>
            </a:r>
            <a:r>
              <a:rPr lang="es-ES_tradnl" sz="2400" dirty="0" smtClean="0"/>
              <a:t>(color=, </a:t>
            </a:r>
            <a:r>
              <a:rPr lang="es-ES_tradnl" sz="2400" dirty="0" err="1" smtClean="0"/>
              <a:t>heigh</a:t>
            </a:r>
            <a:r>
              <a:rPr lang="es-ES_tradnl" sz="2400" dirty="0" smtClean="0"/>
              <a:t>=, </a:t>
            </a:r>
            <a:r>
              <a:rPr lang="es-ES_tradnl" sz="2400" dirty="0" err="1" smtClean="0"/>
              <a:t>number</a:t>
            </a:r>
            <a:r>
              <a:rPr lang="es-ES_tradnl" sz="2400" dirty="0" smtClean="0"/>
              <a:t>=, </a:t>
            </a:r>
            <a:r>
              <a:rPr lang="es-ES_tradnl" sz="2400" dirty="0" err="1" smtClean="0"/>
              <a:t>width</a:t>
            </a:r>
            <a:r>
              <a:rPr lang="es-ES_tradnl" sz="2400" dirty="0" smtClean="0"/>
              <a:t>=)</a:t>
            </a:r>
            <a:endParaRPr lang="es-ES" sz="2400" dirty="0"/>
          </a:p>
          <a:p>
            <a:pPr lvl="0"/>
            <a:r>
              <a:rPr lang="es-ES_tradnl" sz="2400" dirty="0" smtClean="0"/>
              <a:t>ORIGIN </a:t>
            </a:r>
            <a:r>
              <a:rPr lang="es-ES_tradnl" sz="2400" dirty="0"/>
              <a:t>= (</a:t>
            </a:r>
            <a:r>
              <a:rPr lang="es-ES_tradnl" sz="2400" dirty="0" err="1"/>
              <a:t>x,y</a:t>
            </a:r>
            <a:r>
              <a:rPr lang="es-ES_tradnl" sz="2400" dirty="0"/>
              <a:t>) marca las coordenadas del origen.</a:t>
            </a:r>
            <a:endParaRPr lang="es-ES" sz="2400" dirty="0"/>
          </a:p>
          <a:p>
            <a:pPr lvl="0"/>
            <a:r>
              <a:rPr lang="es-ES_tradnl" sz="2400" dirty="0"/>
              <a:t>STYLE = n     especifica el estilo de la línea </a:t>
            </a:r>
            <a:r>
              <a:rPr lang="es-ES_tradnl" sz="2400" dirty="0" smtClean="0"/>
              <a:t>(igual que en symbol).</a:t>
            </a:r>
            <a:endParaRPr lang="es-ES" sz="2400" dirty="0"/>
          </a:p>
          <a:p>
            <a:pPr marL="1077913" lvl="0" indent="-1077913"/>
            <a:r>
              <a:rPr lang="es-ES_tradnl" sz="2400" dirty="0"/>
              <a:t>VALUE  =  (NONE| descripción)  </a:t>
            </a:r>
            <a:r>
              <a:rPr lang="es-ES_tradnl" sz="2400" dirty="0" smtClean="0"/>
              <a:t>formato de las marcas , igual que en </a:t>
            </a:r>
            <a:r>
              <a:rPr lang="es-ES_tradnl" sz="2400" dirty="0" err="1" smtClean="0"/>
              <a:t>label</a:t>
            </a:r>
            <a:r>
              <a:rPr lang="es-ES_tradnl" sz="2400" dirty="0" smtClean="0"/>
              <a:t> o </a:t>
            </a:r>
            <a:r>
              <a:rPr lang="es-ES_tradnl" sz="2400" dirty="0" err="1" smtClean="0"/>
              <a:t>tittle</a:t>
            </a:r>
            <a:r>
              <a:rPr lang="es-ES_tradnl" sz="2400" dirty="0" smtClean="0"/>
              <a:t> (</a:t>
            </a:r>
            <a:r>
              <a:rPr lang="es-ES_tradnl" sz="2400" dirty="0" err="1" smtClean="0"/>
              <a:t>Angle</a:t>
            </a:r>
            <a:r>
              <a:rPr lang="es-ES_tradnl" sz="2400" dirty="0"/>
              <a:t>=, </a:t>
            </a:r>
            <a:r>
              <a:rPr lang="es-ES_tradnl" sz="2400" dirty="0" smtClean="0"/>
              <a:t> Color</a:t>
            </a:r>
            <a:r>
              <a:rPr lang="es-ES_tradnl" sz="2400" dirty="0"/>
              <a:t>=,  Font= , </a:t>
            </a:r>
            <a:r>
              <a:rPr lang="es-ES_tradnl" sz="2400" dirty="0" err="1"/>
              <a:t>Height</a:t>
            </a:r>
            <a:r>
              <a:rPr lang="es-ES_tradnl" sz="2400" dirty="0"/>
              <a:t>= , </a:t>
            </a:r>
            <a:r>
              <a:rPr lang="es-ES_tradnl" sz="2400" dirty="0" err="1"/>
              <a:t>Justify</a:t>
            </a:r>
            <a:r>
              <a:rPr lang="es-ES_tradnl" sz="2400" dirty="0"/>
              <a:t>=,  </a:t>
            </a:r>
            <a:r>
              <a:rPr lang="es-ES_tradnl" sz="2400" dirty="0" err="1" smtClean="0"/>
              <a:t>Rotate</a:t>
            </a:r>
            <a:r>
              <a:rPr lang="es-ES_tradnl" sz="2400" dirty="0" smtClean="0"/>
              <a:t>)</a:t>
            </a:r>
            <a:r>
              <a:rPr lang="es-ES_tradnl" sz="2400" dirty="0" smtClean="0">
                <a:sym typeface="Wingdings" pitchFamily="2" charset="2"/>
              </a:rPr>
              <a:t></a:t>
            </a:r>
            <a:r>
              <a:rPr lang="es-ES_tradnl" sz="2400" dirty="0" smtClean="0"/>
              <a:t> </a:t>
            </a:r>
            <a:endParaRPr lang="es-ES" sz="2400" dirty="0"/>
          </a:p>
          <a:p>
            <a:r>
              <a:rPr lang="es-ES_tradnl" sz="2400" dirty="0"/>
              <a:t>	</a:t>
            </a:r>
            <a:r>
              <a:rPr lang="en-US" sz="2400" i="1" dirty="0"/>
              <a:t>value=(c=red font=</a:t>
            </a:r>
            <a:r>
              <a:rPr lang="en-US" sz="2400" i="1" dirty="0" err="1"/>
              <a:t>arial</a:t>
            </a:r>
            <a:r>
              <a:rPr lang="en-US" sz="2400" i="1" dirty="0"/>
              <a:t> h=2)</a:t>
            </a:r>
            <a:endParaRPr lang="es-ES" sz="2400" dirty="0"/>
          </a:p>
          <a:p>
            <a:pPr lvl="0"/>
            <a:r>
              <a:rPr lang="es-ES_tradnl" sz="2400" dirty="0"/>
              <a:t>WIDTH = n      especifica la anchura de la línea (n entero positivo</a:t>
            </a:r>
            <a:r>
              <a:rPr lang="es-ES_tradnl" sz="2400" dirty="0" smtClean="0"/>
              <a:t>).</a:t>
            </a:r>
            <a:endParaRPr lang="es-ES" sz="2400" dirty="0"/>
          </a:p>
          <a:p>
            <a:r>
              <a:rPr lang="es-ES_tradnl" dirty="0"/>
              <a:t> </a:t>
            </a:r>
            <a:endParaRPr lang="es-ES" dirty="0"/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20688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s-ES" b="1" dirty="0" smtClean="0"/>
              <a:t>RESALTAR DISEÑO GRÁFICO</a:t>
            </a:r>
            <a:endParaRPr lang="es-ES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395536" y="692696"/>
            <a:ext cx="748883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dirty="0" err="1"/>
              <a:t>AXIS</a:t>
            </a:r>
            <a:r>
              <a:rPr lang="es-ES_tradnl" sz="2800" dirty="0" err="1"/>
              <a:t>n</a:t>
            </a:r>
            <a:r>
              <a:rPr lang="es-ES_tradnl" sz="2800" dirty="0"/>
              <a:t>  opciones  </a:t>
            </a:r>
            <a:r>
              <a:rPr lang="es-ES_tradnl" sz="2400" dirty="0"/>
              <a:t>(n 1‑255 </a:t>
            </a:r>
            <a:r>
              <a:rPr lang="es-ES_tradnl" sz="2400" dirty="0" smtClean="0"/>
              <a:t>)</a:t>
            </a:r>
            <a:endParaRPr lang="es-ES" sz="2400" dirty="0"/>
          </a:p>
          <a:p>
            <a:endParaRPr lang="es-E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19" y="1340768"/>
            <a:ext cx="8921197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1476</TotalTime>
  <Words>632</Words>
  <Application>Microsoft Office PowerPoint</Application>
  <PresentationFormat>Presentación en pantalla (4:3)</PresentationFormat>
  <Paragraphs>307</Paragraphs>
  <Slides>27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29" baseType="lpstr">
      <vt:lpstr>Tema de Office</vt:lpstr>
      <vt:lpstr>Documento</vt:lpstr>
      <vt:lpstr>RESALTAR TEXTOS EN GRÁFICOS</vt:lpstr>
      <vt:lpstr>RESALTAR TEXTOS EN GRÁFICOS</vt:lpstr>
      <vt:lpstr>RESALTAR TEXTOS EN GRÁFICOS</vt:lpstr>
      <vt:lpstr>RESALTAR DISEÑO GRÁFICO</vt:lpstr>
      <vt:lpstr>RESALTAR DISEÑO GRÁFICO</vt:lpstr>
      <vt:lpstr>RESALTAR DISEÑO GRÁFICO</vt:lpstr>
      <vt:lpstr>RESALTAR DISEÑO GRÁFICO</vt:lpstr>
      <vt:lpstr>RESALTAR DISEÑO GRÁFICO</vt:lpstr>
      <vt:lpstr>RESALTAR DISEÑO GRÁFICO</vt:lpstr>
      <vt:lpstr>PROCEDIMIENTOS GRÁFICOS</vt:lpstr>
      <vt:lpstr>PROCEDIMIENTOS GRÁFICOS</vt:lpstr>
      <vt:lpstr>PROCEDIMIENTOS GRÁFICOS</vt:lpstr>
      <vt:lpstr>PROCEDIMIENTOS GRÁFICOS</vt:lpstr>
      <vt:lpstr>PROCEDIMIENTOS GRÁFICOS</vt:lpstr>
      <vt:lpstr>PROCEDIMIENTOS GRÁFICOS</vt:lpstr>
      <vt:lpstr>PROCEDIMIENTOS GRÁFICOS</vt:lpstr>
      <vt:lpstr>PROCEDIMIENTOS GRÁFICOS</vt:lpstr>
      <vt:lpstr>PROCEDIMIENTOS GRÁFICOS</vt:lpstr>
      <vt:lpstr>PROCEDIMIENTOS GRÁFICOS</vt:lpstr>
      <vt:lpstr>PROCEDIMIENTOS GRÁFICOS</vt:lpstr>
      <vt:lpstr>PROCEDIMIENTOS GRÁFICOS</vt:lpstr>
      <vt:lpstr>PROCEDIMIENTOS GRÁFICOS</vt:lpstr>
      <vt:lpstr>PROCEDIMIENTOS GRÁFICOS</vt:lpstr>
      <vt:lpstr>PROCEDIMIENTOS GRÁFICOS</vt:lpstr>
      <vt:lpstr>PROCEDIMIENTOS GRÁFICOS</vt:lpstr>
      <vt:lpstr>PROCEDIMIENTOS GRÁFICOS</vt:lpstr>
      <vt:lpstr>PROCEDIMIENTOS GRÁFICOS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jose Luis</dc:creator>
  <cp:lastModifiedBy>usuario</cp:lastModifiedBy>
  <cp:revision>107</cp:revision>
  <dcterms:created xsi:type="dcterms:W3CDTF">2016-05-19T07:32:45Z</dcterms:created>
  <dcterms:modified xsi:type="dcterms:W3CDTF">2017-05-15T23:51:08Z</dcterms:modified>
</cp:coreProperties>
</file>